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9"/>
  </p:notesMasterIdLst>
  <p:sldIdLst>
    <p:sldId id="361" r:id="rId2"/>
    <p:sldId id="362" r:id="rId3"/>
    <p:sldId id="363" r:id="rId4"/>
    <p:sldId id="365" r:id="rId5"/>
    <p:sldId id="364" r:id="rId6"/>
    <p:sldId id="259" r:id="rId7"/>
    <p:sldId id="260" r:id="rId8"/>
    <p:sldId id="261" r:id="rId9"/>
    <p:sldId id="263" r:id="rId10"/>
    <p:sldId id="265" r:id="rId11"/>
    <p:sldId id="498" r:id="rId12"/>
    <p:sldId id="266" r:id="rId13"/>
    <p:sldId id="268" r:id="rId14"/>
    <p:sldId id="465" r:id="rId15"/>
    <p:sldId id="466" r:id="rId16"/>
    <p:sldId id="347" r:id="rId17"/>
    <p:sldId id="269" r:id="rId18"/>
    <p:sldId id="271" r:id="rId19"/>
    <p:sldId id="369" r:id="rId20"/>
    <p:sldId id="370" r:id="rId21"/>
    <p:sldId id="372" r:id="rId22"/>
    <p:sldId id="371" r:id="rId23"/>
    <p:sldId id="3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477" r:id="rId34"/>
    <p:sldId id="482" r:id="rId35"/>
    <p:sldId id="284" r:id="rId36"/>
    <p:sldId id="258" r:id="rId37"/>
    <p:sldId id="287" r:id="rId38"/>
    <p:sldId id="288" r:id="rId39"/>
    <p:sldId id="289" r:id="rId40"/>
    <p:sldId id="290" r:id="rId41"/>
    <p:sldId id="292" r:id="rId42"/>
    <p:sldId id="293" r:id="rId43"/>
    <p:sldId id="294" r:id="rId44"/>
    <p:sldId id="295" r:id="rId45"/>
    <p:sldId id="302" r:id="rId46"/>
    <p:sldId id="296" r:id="rId47"/>
    <p:sldId id="297" r:id="rId48"/>
    <p:sldId id="307" r:id="rId49"/>
    <p:sldId id="309" r:id="rId50"/>
    <p:sldId id="310" r:id="rId51"/>
    <p:sldId id="311" r:id="rId52"/>
    <p:sldId id="312" r:id="rId53"/>
    <p:sldId id="313" r:id="rId54"/>
    <p:sldId id="366" r:id="rId55"/>
    <p:sldId id="367" r:id="rId56"/>
    <p:sldId id="368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470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2" r:id="rId76"/>
    <p:sldId id="393" r:id="rId77"/>
    <p:sldId id="391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11" r:id="rId86"/>
    <p:sldId id="412" r:id="rId87"/>
    <p:sldId id="413" r:id="rId88"/>
    <p:sldId id="402" r:id="rId89"/>
    <p:sldId id="499" r:id="rId90"/>
    <p:sldId id="500" r:id="rId91"/>
    <p:sldId id="414" r:id="rId92"/>
    <p:sldId id="507" r:id="rId93"/>
    <p:sldId id="415" r:id="rId94"/>
    <p:sldId id="416" r:id="rId95"/>
    <p:sldId id="417" r:id="rId96"/>
    <p:sldId id="418" r:id="rId97"/>
    <p:sldId id="419" r:id="rId98"/>
    <p:sldId id="501" r:id="rId99"/>
    <p:sldId id="420" r:id="rId100"/>
    <p:sldId id="483" r:id="rId101"/>
    <p:sldId id="502" r:id="rId102"/>
    <p:sldId id="421" r:id="rId103"/>
    <p:sldId id="422" r:id="rId104"/>
    <p:sldId id="423" r:id="rId105"/>
    <p:sldId id="424" r:id="rId106"/>
    <p:sldId id="425" r:id="rId107"/>
    <p:sldId id="427" r:id="rId108"/>
    <p:sldId id="428" r:id="rId109"/>
    <p:sldId id="429" r:id="rId110"/>
    <p:sldId id="430" r:id="rId111"/>
    <p:sldId id="431" r:id="rId112"/>
    <p:sldId id="432" r:id="rId113"/>
    <p:sldId id="433" r:id="rId114"/>
    <p:sldId id="503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93" r:id="rId124"/>
    <p:sldId id="494" r:id="rId125"/>
    <p:sldId id="443" r:id="rId126"/>
    <p:sldId id="444" r:id="rId127"/>
    <p:sldId id="445" r:id="rId128"/>
    <p:sldId id="446" r:id="rId129"/>
    <p:sldId id="447" r:id="rId130"/>
    <p:sldId id="448" r:id="rId131"/>
    <p:sldId id="450" r:id="rId132"/>
    <p:sldId id="449" r:id="rId133"/>
    <p:sldId id="451" r:id="rId134"/>
    <p:sldId id="452" r:id="rId135"/>
    <p:sldId id="453" r:id="rId136"/>
    <p:sldId id="454" r:id="rId137"/>
    <p:sldId id="468" r:id="rId138"/>
    <p:sldId id="469" r:id="rId139"/>
    <p:sldId id="455" r:id="rId140"/>
    <p:sldId id="456" r:id="rId141"/>
    <p:sldId id="457" r:id="rId142"/>
    <p:sldId id="458" r:id="rId143"/>
    <p:sldId id="459" r:id="rId144"/>
    <p:sldId id="460" r:id="rId145"/>
    <p:sldId id="401" r:id="rId146"/>
    <p:sldId id="403" r:id="rId147"/>
    <p:sldId id="478" r:id="rId148"/>
    <p:sldId id="406" r:id="rId149"/>
    <p:sldId id="327" r:id="rId150"/>
    <p:sldId id="330" r:id="rId151"/>
    <p:sldId id="333" r:id="rId152"/>
    <p:sldId id="484" r:id="rId153"/>
    <p:sldId id="335" r:id="rId154"/>
    <p:sldId id="336" r:id="rId155"/>
    <p:sldId id="337" r:id="rId156"/>
    <p:sldId id="338" r:id="rId157"/>
    <p:sldId id="339" r:id="rId158"/>
    <p:sldId id="340" r:id="rId159"/>
    <p:sldId id="342" r:id="rId160"/>
    <p:sldId id="504" r:id="rId161"/>
    <p:sldId id="479" r:id="rId162"/>
    <p:sldId id="480" r:id="rId163"/>
    <p:sldId id="481" r:id="rId164"/>
    <p:sldId id="505" r:id="rId165"/>
    <p:sldId id="490" r:id="rId166"/>
    <p:sldId id="491" r:id="rId167"/>
    <p:sldId id="492" r:id="rId168"/>
    <p:sldId id="495" r:id="rId169"/>
    <p:sldId id="497" r:id="rId170"/>
    <p:sldId id="345" r:id="rId171"/>
    <p:sldId id="506" r:id="rId172"/>
    <p:sldId id="485" r:id="rId173"/>
    <p:sldId id="486" r:id="rId174"/>
    <p:sldId id="487" r:id="rId175"/>
    <p:sldId id="488" r:id="rId176"/>
    <p:sldId id="489" r:id="rId177"/>
    <p:sldId id="476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422D778-7AFD-413A-92F5-DBFC305E1879}">
          <p14:sldIdLst>
            <p14:sldId id="361"/>
          </p14:sldIdLst>
        </p14:section>
        <p14:section name="generale" id="{302FFC9A-A210-4670-A9B2-DDBAD1780DFC}">
          <p14:sldIdLst>
            <p14:sldId id="362"/>
            <p14:sldId id="363"/>
            <p14:sldId id="365"/>
            <p14:sldId id="364"/>
            <p14:sldId id="259"/>
            <p14:sldId id="260"/>
            <p14:sldId id="261"/>
            <p14:sldId id="263"/>
            <p14:sldId id="265"/>
            <p14:sldId id="498"/>
            <p14:sldId id="266"/>
            <p14:sldId id="268"/>
            <p14:sldId id="465"/>
            <p14:sldId id="466"/>
            <p14:sldId id="347"/>
            <p14:sldId id="269"/>
            <p14:sldId id="271"/>
          </p14:sldIdLst>
        </p14:section>
        <p14:section name="conflitti css ereditarietà" id="{D713B055-72FD-4BDA-A479-FA56D1AD3B2A}">
          <p14:sldIdLst>
            <p14:sldId id="369"/>
            <p14:sldId id="370"/>
            <p14:sldId id="372"/>
            <p14:sldId id="371"/>
            <p14:sldId id="373"/>
          </p14:sldIdLst>
        </p14:section>
        <p14:section name="selettori" id="{4ADA60C8-847D-4333-8766-742738CBC47D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477"/>
            <p14:sldId id="482"/>
            <p14:sldId id="284"/>
          </p14:sldIdLst>
        </p14:section>
        <p14:section name="pseudo classi" id="{ED3B9D4A-C931-4AB4-A8A8-66E16C84EFA8}">
          <p14:sldIdLst>
            <p14:sldId id="258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302"/>
            <p14:sldId id="296"/>
            <p14:sldId id="297"/>
            <p14:sldId id="307"/>
            <p14:sldId id="309"/>
            <p14:sldId id="310"/>
            <p14:sldId id="311"/>
            <p14:sldId id="312"/>
          </p14:sldIdLst>
        </p14:section>
        <p14:section name="pseudo elementi" id="{BB8143B2-B9D4-4A2D-B2DC-A5EA519C8B64}">
          <p14:sldIdLst>
            <p14:sldId id="313"/>
            <p14:sldId id="366"/>
            <p14:sldId id="367"/>
            <p14:sldId id="368"/>
          </p14:sldIdLst>
        </p14:section>
        <p14:section name="box model" id="{C556BD83-E664-42DE-8F7C-3D709A53C9D4}">
          <p14:sldIdLst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0"/>
            <p14:sldId id="382"/>
            <p14:sldId id="383"/>
            <p14:sldId id="384"/>
          </p14:sldIdLst>
        </p14:section>
        <p14:section name="MARGINI" id="{A58A4209-997C-4DF2-A17E-9FF849B3D2E1}">
          <p14:sldIdLst>
            <p14:sldId id="385"/>
            <p14:sldId id="386"/>
            <p14:sldId id="387"/>
          </p14:sldIdLst>
        </p14:section>
        <p14:section name="PADDING" id="{6D31A4A1-D7FA-4567-9AFF-95D6B9F6315C}">
          <p14:sldIdLst>
            <p14:sldId id="388"/>
            <p14:sldId id="389"/>
            <p14:sldId id="390"/>
          </p14:sldIdLst>
        </p14:section>
        <p14:section name="BORDER" id="{B9A8E9EB-63DA-43C0-9E6E-D7A70C8D08FE}">
          <p14:sldIdLst>
            <p14:sldId id="392"/>
            <p14:sldId id="393"/>
            <p14:sldId id="391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lori" id="{E92D5F4A-3D8B-43A6-8135-CE45F44EE6B3}">
          <p14:sldIdLst>
            <p14:sldId id="411"/>
            <p14:sldId id="412"/>
            <p14:sldId id="413"/>
            <p14:sldId id="402"/>
            <p14:sldId id="499"/>
            <p14:sldId id="500"/>
            <p14:sldId id="414"/>
            <p14:sldId id="507"/>
          </p14:sldIdLst>
        </p14:section>
        <p14:section name="gestione sfondo" id="{EB814FE0-2710-4007-9126-86705AF359EF}">
          <p14:sldIdLst>
            <p14:sldId id="415"/>
            <p14:sldId id="416"/>
            <p14:sldId id="417"/>
            <p14:sldId id="418"/>
            <p14:sldId id="419"/>
            <p14:sldId id="501"/>
            <p14:sldId id="420"/>
            <p14:sldId id="483"/>
            <p14:sldId id="502"/>
            <p14:sldId id="421"/>
          </p14:sldIdLst>
        </p14:section>
        <p14:section name="sprite" id="{C4B27E39-02D7-4F66-A227-668F911079F6}">
          <p14:sldIdLst>
            <p14:sldId id="422"/>
            <p14:sldId id="423"/>
            <p14:sldId id="424"/>
          </p14:sldIdLst>
        </p14:section>
        <p14:section name="display position float clear" id="{B43CAC52-A053-431F-A3EE-B10EFED665C2}">
          <p14:sldIdLst>
            <p14:sldId id="425"/>
            <p14:sldId id="427"/>
            <p14:sldId id="428"/>
            <p14:sldId id="429"/>
            <p14:sldId id="430"/>
            <p14:sldId id="431"/>
            <p14:sldId id="432"/>
            <p14:sldId id="433"/>
            <p14:sldId id="503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font" id="{636C2330-2EFA-4B68-9364-98C29C83748C}">
          <p14:sldIdLst>
            <p14:sldId id="441"/>
            <p14:sldId id="442"/>
            <p14:sldId id="493"/>
            <p14:sldId id="494"/>
            <p14:sldId id="443"/>
            <p14:sldId id="444"/>
            <p14:sldId id="445"/>
            <p14:sldId id="446"/>
            <p14:sldId id="447"/>
            <p14:sldId id="448"/>
            <p14:sldId id="450"/>
            <p14:sldId id="449"/>
            <p14:sldId id="451"/>
            <p14:sldId id="452"/>
            <p14:sldId id="453"/>
            <p14:sldId id="454"/>
            <p14:sldId id="468"/>
            <p14:sldId id="469"/>
          </p14:sldIdLst>
        </p14:section>
        <p14:section name="liste ul ol li" id="{C40A3BF0-07FA-4F4C-AD60-70E9D187D868}">
          <p14:sldIdLst>
            <p14:sldId id="455"/>
            <p14:sldId id="456"/>
          </p14:sldIdLst>
        </p14:section>
        <p14:section name="tabelle e css" id="{74AF0367-EEF1-4E8C-8A7D-E78C0553B691}">
          <p14:sldIdLst>
            <p14:sldId id="457"/>
            <p14:sldId id="458"/>
            <p14:sldId id="459"/>
            <p14:sldId id="460"/>
          </p14:sldIdLst>
        </p14:section>
        <p14:section name="@rules" id="{A01420E1-C3CE-4E7E-91EA-22809A53E0D1}">
          <p14:sldIdLst>
            <p14:sldId id="401"/>
            <p14:sldId id="403"/>
            <p14:sldId id="478"/>
            <p14:sldId id="406"/>
          </p14:sldIdLst>
        </p14:section>
        <p14:section name="box sizing CSS3" id="{67F1F60A-4C69-495B-A496-4748808D2902}">
          <p14:sldIdLst>
            <p14:sldId id="327"/>
          </p14:sldIdLst>
        </p14:section>
        <p14:section name="layout multicolonna" id="{F0629F42-EE26-4E29-8669-597DED18E94F}">
          <p14:sldIdLst>
            <p14:sldId id="330"/>
            <p14:sldId id="333"/>
            <p14:sldId id="484"/>
            <p14:sldId id="335"/>
            <p14:sldId id="336"/>
            <p14:sldId id="337"/>
            <p14:sldId id="338"/>
          </p14:sldIdLst>
        </p14:section>
        <p14:section name="flexbox" id="{3FBFFCE7-6FF8-4570-96FA-93F8C1E7927A}">
          <p14:sldIdLst>
            <p14:sldId id="339"/>
            <p14:sldId id="340"/>
            <p14:sldId id="342"/>
            <p14:sldId id="504"/>
            <p14:sldId id="479"/>
            <p14:sldId id="480"/>
            <p14:sldId id="481"/>
            <p14:sldId id="505"/>
            <p14:sldId id="490"/>
            <p14:sldId id="491"/>
            <p14:sldId id="492"/>
            <p14:sldId id="495"/>
            <p14:sldId id="497"/>
          </p14:sldIdLst>
        </p14:section>
        <p14:section name="media queries" id="{599A8793-7E8B-40A7-8195-1E37128C9B86}">
          <p14:sldIdLst>
            <p14:sldId id="345"/>
            <p14:sldId id="506"/>
            <p14:sldId id="485"/>
            <p14:sldId id="486"/>
            <p14:sldId id="487"/>
            <p14:sldId id="488"/>
            <p14:sldId id="489"/>
          </p14:sldIdLst>
        </p14:section>
        <p14:section name="transizioni" id="{EB5B01A1-525D-4C6D-A068-BBA95781B214}">
          <p14:sldIdLst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A8D148"/>
    <a:srgbClr val="FFC0CB"/>
    <a:srgbClr val="ADD8E6"/>
    <a:srgbClr val="FFF2CC"/>
    <a:srgbClr val="448C27"/>
    <a:srgbClr val="BC8451"/>
    <a:srgbClr val="F0E68C"/>
    <a:srgbClr val="D3D3D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86477" autoAdjust="0"/>
  </p:normalViewPr>
  <p:slideViewPr>
    <p:cSldViewPr>
      <p:cViewPr varScale="1">
        <p:scale>
          <a:sx n="114" d="100"/>
          <a:sy n="114" d="100"/>
        </p:scale>
        <p:origin x="184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543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51693-BFD3-4149-AC1A-816D8A50217F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61149-772E-411D-AEEC-50E94410BA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185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36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55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6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71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61149-772E-411D-AEEC-50E94410BA3F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72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13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5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3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86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3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17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603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65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49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6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6605"/>
            <a:ext cx="8280918" cy="119818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927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61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536" y="286604"/>
            <a:ext cx="8352928" cy="1450757"/>
          </a:xfrm>
        </p:spPr>
        <p:txBody>
          <a:bodyPr>
            <a:normAutofit/>
          </a:bodyPr>
          <a:lstStyle>
            <a:lvl1pPr marL="0" indent="0">
              <a:defRPr lang="en-US" sz="400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536" y="1845734"/>
            <a:ext cx="4130744" cy="4023360"/>
          </a:xfrm>
        </p:spPr>
        <p:txBody>
          <a:bodyPr/>
          <a:lstStyle>
            <a:lvl1pPr>
              <a:spcBef>
                <a:spcPts val="200"/>
              </a:spcBef>
              <a:spcAft>
                <a:spcPts val="200"/>
              </a:spcAft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4085024" cy="4023359"/>
          </a:xfrm>
        </p:spPr>
        <p:txBody>
          <a:bodyPr/>
          <a:lstStyle>
            <a:lvl1pPr>
              <a:spcBef>
                <a:spcPts val="200"/>
              </a:spcBef>
              <a:spcAft>
                <a:spcPts val="200"/>
              </a:spcAft>
              <a:defRPr/>
            </a:lvl1pPr>
            <a:lvl2pPr>
              <a:spcBef>
                <a:spcPts val="200"/>
              </a:spcBef>
              <a:spcAft>
                <a:spcPts val="200"/>
              </a:spcAft>
              <a:defRPr/>
            </a:lvl2pPr>
            <a:lvl3pPr>
              <a:spcBef>
                <a:spcPts val="200"/>
              </a:spcBef>
              <a:spcAft>
                <a:spcPts val="200"/>
              </a:spcAft>
              <a:defRPr/>
            </a:lvl3pPr>
            <a:lvl4pPr>
              <a:spcBef>
                <a:spcPts val="200"/>
              </a:spcBef>
              <a:spcAft>
                <a:spcPts val="200"/>
              </a:spcAft>
              <a:defRPr/>
            </a:lvl4pPr>
            <a:lvl5pPr>
              <a:spcBef>
                <a:spcPts val="200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04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rizz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86605"/>
            <a:ext cx="8568951" cy="1093908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9" y="1504061"/>
            <a:ext cx="8568950" cy="2140963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200"/>
              </a:spcAft>
              <a:defRPr sz="18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400"/>
            </a:lvl3pPr>
            <a:lvl4pPr>
              <a:spcBef>
                <a:spcPts val="200"/>
              </a:spcBef>
              <a:spcAft>
                <a:spcPts val="200"/>
              </a:spcAft>
              <a:defRPr sz="1200"/>
            </a:lvl4pPr>
            <a:lvl5pPr>
              <a:spcBef>
                <a:spcPts val="200"/>
              </a:spcBef>
              <a:spcAft>
                <a:spcPts val="200"/>
              </a:spcAft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28" y="3731446"/>
            <a:ext cx="8568951" cy="2505866"/>
          </a:xfrm>
        </p:spPr>
        <p:txBody>
          <a:bodyPr>
            <a:normAutofit/>
          </a:bodyPr>
          <a:lstStyle>
            <a:lvl1pPr>
              <a:spcBef>
                <a:spcPts val="200"/>
              </a:spcBef>
              <a:spcAft>
                <a:spcPts val="200"/>
              </a:spcAft>
              <a:defRPr sz="1800"/>
            </a:lvl1pPr>
            <a:lvl2pPr>
              <a:spcBef>
                <a:spcPts val="200"/>
              </a:spcBef>
              <a:spcAft>
                <a:spcPts val="200"/>
              </a:spcAft>
              <a:defRPr sz="1600"/>
            </a:lvl2pPr>
            <a:lvl3pPr>
              <a:spcBef>
                <a:spcPts val="200"/>
              </a:spcBef>
              <a:spcAft>
                <a:spcPts val="200"/>
              </a:spcAft>
              <a:defRPr sz="1400"/>
            </a:lvl3pPr>
            <a:lvl4pPr>
              <a:spcBef>
                <a:spcPts val="200"/>
              </a:spcBef>
              <a:spcAft>
                <a:spcPts val="200"/>
              </a:spcAft>
              <a:defRPr sz="1200"/>
            </a:lvl4pPr>
            <a:lvl5pPr>
              <a:spcBef>
                <a:spcPts val="200"/>
              </a:spcBef>
              <a:spcAft>
                <a:spcPts val="200"/>
              </a:spcAft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191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5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0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4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51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BDF8AA-2BF4-4E2D-8F63-A6F2716BDE8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5335" y="6211347"/>
            <a:ext cx="3657600" cy="629919"/>
          </a:xfrm>
        </p:spPr>
        <p:txBody>
          <a:bodyPr/>
          <a:lstStyle>
            <a:lvl1pPr marL="11430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7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7" y="286605"/>
            <a:ext cx="8280918" cy="10939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589055"/>
            <a:ext cx="8280919" cy="45042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52C5AD1-7B4F-4C2D-AB20-D1379C077238}" type="datetimeFigureOut">
              <a:rPr lang="it-IT" smtClean="0"/>
              <a:t>21/11/2022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8F366C-6D86-4F6C-9EBC-076FAF165CC2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4847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7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tryit.asp?filename=trycss3_align-content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w3schools.com/cssref/playit.asp?filename=playcss_position&amp;preval=relative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fonts.google.com/about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ntsquirrel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3_pr_text-decoration-color.asp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www.w3schools.com/cssref/css3_pr_text-decoration-style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w3schools.com/cssref/pr_text_text-decoration-thickness.php" TargetMode="External"/><Relationship Id="rId4" Type="http://schemas.openxmlformats.org/officeDocument/2006/relationships/hyperlink" Target="https://www.w3schools.com/cssref/css3_pr_text-decoration-line.asp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it.php?filename=trycss_cursor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seudo_classes.as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itoinesistente.i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.i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CSS/Pseudo-classe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seudo-elements" TargetMode="Externa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709A0F5-61BE-4D79-91E4-4A5B277E2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CSS 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2753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23179-8155-4CE6-B5BF-E415CD77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unità di misura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0B9874-2349-4F15-A8C3-35E14C562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50423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it-IT" b="1" dirty="0"/>
              <a:t>Le più utilizzate:</a:t>
            </a:r>
          </a:p>
          <a:p>
            <a:pPr marL="114300" indent="0">
              <a:buNone/>
            </a:pPr>
            <a:r>
              <a:rPr lang="it-IT" b="1" dirty="0" err="1"/>
              <a:t>px</a:t>
            </a:r>
            <a:r>
              <a:rPr lang="it-IT" b="1" dirty="0"/>
              <a:t>: </a:t>
            </a:r>
            <a:r>
              <a:rPr lang="it-IT" dirty="0"/>
              <a:t>unità più utilizzata ed ideale per gli schermi</a:t>
            </a:r>
          </a:p>
          <a:p>
            <a:pPr marL="114300" indent="0">
              <a:buNone/>
            </a:pPr>
            <a:r>
              <a:rPr lang="it-IT" b="1" dirty="0" err="1"/>
              <a:t>em</a:t>
            </a:r>
            <a:r>
              <a:rPr lang="it-IT" b="1" dirty="0"/>
              <a:t>: </a:t>
            </a:r>
            <a:r>
              <a:rPr lang="it-IT" dirty="0"/>
              <a:t>unità poco utilizzata, è relativa alla dimensione standard (2 </a:t>
            </a:r>
            <a:r>
              <a:rPr lang="it-IT" dirty="0" err="1"/>
              <a:t>em</a:t>
            </a:r>
            <a:r>
              <a:rPr lang="it-IT" dirty="0"/>
              <a:t>= 2 volte la dimensione dell'attuale dimensione del font)</a:t>
            </a:r>
          </a:p>
          <a:p>
            <a:pPr marL="114300" indent="0">
              <a:buNone/>
            </a:pPr>
            <a:endParaRPr lang="it-IT" b="1" dirty="0"/>
          </a:p>
          <a:p>
            <a:pPr marL="114300" indent="0">
              <a:buNone/>
            </a:pPr>
            <a:r>
              <a:rPr lang="it-IT" b="1" dirty="0"/>
              <a:t>Percentuale</a:t>
            </a:r>
          </a:p>
          <a:p>
            <a:r>
              <a:rPr lang="it-IT" dirty="0"/>
              <a:t>Un valore espresso in percentuale è da considerare sempre relativo rispetto ad un altro valore, in genere quello espresso per l’elemento parente. Si esprime con un valore numerico seguito (senza spazi) dal segno di percentuale: </a:t>
            </a:r>
            <a:r>
              <a:rPr lang="it-IT" dirty="0">
                <a:highlight>
                  <a:srgbClr val="FFFF00"/>
                </a:highlight>
              </a:rPr>
              <a:t>60%</a:t>
            </a:r>
            <a:r>
              <a:rPr lang="it-IT" dirty="0"/>
              <a:t> è pertanto corretto, </a:t>
            </a:r>
            <a:r>
              <a:rPr lang="it-IT" dirty="0">
                <a:highlight>
                  <a:srgbClr val="FFFF00"/>
                </a:highlight>
              </a:rPr>
              <a:t>60 %</a:t>
            </a:r>
            <a:r>
              <a:rPr lang="it-IT" dirty="0"/>
              <a:t> no.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A3774AB-7370-4839-8DA1-8C7D9F37E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807965"/>
            <a:ext cx="6444208" cy="92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72964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h1 { line-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height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nlo"/>
              </a:rPr>
              <a:t>: 1.2em }</a:t>
            </a:r>
            <a:endParaRPr kumimoji="0" lang="it-IT" altLang="it-IT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Questa regola significa che la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line-</a:t>
            </a:r>
            <a:r>
              <a:rPr kumimoji="0" lang="it-IT" altLang="it-IT" sz="15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height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dell’elemento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h1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sarà del 20% superiore alla </a:t>
            </a:r>
            <a:r>
              <a:rPr kumimoji="0" lang="it-IT" altLang="it-IT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font-size</a:t>
            </a:r>
            <a:r>
              <a:rPr kumimoji="0" lang="it-IT" altLang="it-IT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FF00"/>
                </a:highlight>
                <a:latin typeface="medium-content-serif-font"/>
              </a:rPr>
              <a:t> dell’elemento h1.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73594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Definisce la dimensione dell’immagine di background.</a:t>
            </a:r>
          </a:p>
          <a:p>
            <a:endParaRPr lang="it-IT" dirty="0"/>
          </a:p>
          <a:p>
            <a:r>
              <a:rPr lang="it-IT" dirty="0"/>
              <a:t>I valori possono essere espressi con diverse unità di misura e modalità: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 valori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Con </a:t>
            </a:r>
            <a:r>
              <a:rPr lang="it-IT" b="1" dirty="0">
                <a:solidFill>
                  <a:srgbClr val="C00000"/>
                </a:solidFill>
              </a:rPr>
              <a:t>valori numerici </a:t>
            </a:r>
            <a:r>
              <a:rPr lang="it-IT" dirty="0"/>
              <a:t>e unità di misura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cover</a:t>
            </a:r>
            <a:r>
              <a:rPr lang="it-IT" dirty="0"/>
              <a:t>: scala l’immagine più grande possibile per riempire il contenitore, ne fa vedere anche solo una parte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contain</a:t>
            </a:r>
            <a:r>
              <a:rPr lang="it-IT" dirty="0"/>
              <a:t>: scala l’immagine più grande possibile per riempire il contenitore, ma la mostra sempre intera </a:t>
            </a:r>
          </a:p>
          <a:p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B183A5B3-B927-4751-B32C-1A97732BE7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32249" y="1536700"/>
            <a:ext cx="3632302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205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background-clip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l’estensione del background all’interno del </a:t>
            </a:r>
            <a:r>
              <a:rPr lang="it-IT" dirty="0" err="1"/>
              <a:t>border</a:t>
            </a:r>
            <a:r>
              <a:rPr lang="it-IT" dirty="0"/>
              <a:t> box, del </a:t>
            </a:r>
            <a:r>
              <a:rPr lang="it-IT" dirty="0" err="1"/>
              <a:t>padding</a:t>
            </a:r>
            <a:r>
              <a:rPr lang="it-IT" dirty="0"/>
              <a:t> box  o </a:t>
            </a:r>
            <a:r>
              <a:rPr lang="it-IT" dirty="0" err="1"/>
              <a:t>content</a:t>
            </a:r>
            <a:r>
              <a:rPr lang="it-IT" dirty="0"/>
              <a:t> box. </a:t>
            </a:r>
          </a:p>
          <a:p>
            <a:endParaRPr lang="it-IT" dirty="0"/>
          </a:p>
          <a:p>
            <a:r>
              <a:rPr lang="it-IT" dirty="0"/>
              <a:t>I valori possono essere espressi con le keywords: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Padding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Content-box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8F152D-86FB-FCF3-FC2C-4C241A6B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489072"/>
            <a:ext cx="3274815" cy="16374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65CE0D-1950-DFAC-BFFB-70B69459A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2758304"/>
            <a:ext cx="3121753" cy="170911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FFAF840-4BC2-5937-B2FE-7981D4316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61" y="1099243"/>
            <a:ext cx="3179012" cy="16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233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6679B-A7CC-48AD-BAB0-6CF7C3B2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CEE682-B370-4EAD-976C-E489E56C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Possiamo definire in un colpo solo tutti gli aspetti dello sfondo. Per essere valida, la dichiarazione non deve contenere necessariamente riferimenti a tutte le proprietà viste finora, ma deve contenere almeno la definizione del colore di sfondo.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dirty="0"/>
          </a:p>
          <a:p>
            <a:r>
              <a:rPr lang="it-IT" dirty="0"/>
              <a:t>background:</a:t>
            </a:r>
          </a:p>
          <a:p>
            <a:r>
              <a:rPr lang="it-IT" i="1" dirty="0" err="1"/>
              <a:t>bg</a:t>
            </a:r>
            <a:r>
              <a:rPr lang="it-IT" i="1" dirty="0"/>
              <a:t>-color </a:t>
            </a:r>
          </a:p>
          <a:p>
            <a:r>
              <a:rPr lang="it-IT" i="1" dirty="0" err="1"/>
              <a:t>bg</a:t>
            </a:r>
            <a:r>
              <a:rPr lang="it-IT" i="1" dirty="0"/>
              <a:t>-image position/</a:t>
            </a:r>
            <a:r>
              <a:rPr lang="it-IT" i="1" dirty="0" err="1"/>
              <a:t>bg-size</a:t>
            </a:r>
            <a:r>
              <a:rPr lang="it-IT" i="1" dirty="0"/>
              <a:t> </a:t>
            </a:r>
          </a:p>
          <a:p>
            <a:r>
              <a:rPr lang="it-IT" i="1" dirty="0" err="1"/>
              <a:t>bg-repeat</a:t>
            </a:r>
            <a:r>
              <a:rPr lang="it-IT" i="1" dirty="0"/>
              <a:t> </a:t>
            </a:r>
          </a:p>
          <a:p>
            <a:r>
              <a:rPr lang="it-IT" i="1" dirty="0" err="1"/>
              <a:t>bg-origin</a:t>
            </a:r>
            <a:r>
              <a:rPr lang="it-IT" i="1" dirty="0"/>
              <a:t> </a:t>
            </a:r>
          </a:p>
          <a:p>
            <a:r>
              <a:rPr lang="it-IT" i="1" dirty="0" err="1"/>
              <a:t>bg</a:t>
            </a:r>
            <a:r>
              <a:rPr lang="it-IT" i="1" dirty="0"/>
              <a:t>-clip </a:t>
            </a:r>
          </a:p>
          <a:p>
            <a:r>
              <a:rPr lang="it-IT" i="1" dirty="0" err="1"/>
              <a:t>bg</a:t>
            </a:r>
            <a:r>
              <a:rPr lang="it-IT" i="1" dirty="0"/>
              <a:t>-attachment </a:t>
            </a:r>
            <a:r>
              <a:rPr lang="it-IT" dirty="0"/>
              <a:t>;</a:t>
            </a:r>
          </a:p>
          <a:p>
            <a:r>
              <a:rPr lang="en-US" dirty="0"/>
              <a:t>body { </a:t>
            </a:r>
            <a:br>
              <a:rPr lang="en-US" dirty="0"/>
            </a:br>
            <a:r>
              <a:rPr lang="en-US" dirty="0"/>
              <a:t>    background: #00ff00 </a:t>
            </a:r>
            <a:r>
              <a:rPr lang="en-US" dirty="0" err="1"/>
              <a:t>url</a:t>
            </a:r>
            <a:r>
              <a:rPr lang="en-US" dirty="0"/>
              <a:t>("smiley.gif") no-repeat fixed center; </a:t>
            </a:r>
            <a:br>
              <a:rPr lang="en-US" dirty="0"/>
            </a:br>
            <a:r>
              <a:rPr lang="en-US" dirty="0"/>
              <a:t>}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02753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6B0891-6A9F-4E5B-BA11-DE2EF742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 e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67C6F5-CFD3-45B3-A409-470E7A488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Generatore: </a:t>
            </a:r>
            <a:r>
              <a:rPr lang="it-IT" b="1" dirty="0"/>
              <a:t>http://css.spritegen.com/</a:t>
            </a:r>
          </a:p>
          <a:p>
            <a:r>
              <a:rPr lang="it-IT" dirty="0"/>
              <a:t>Gli </a:t>
            </a:r>
            <a:r>
              <a:rPr lang="it-IT" dirty="0" err="1"/>
              <a:t>sprites</a:t>
            </a:r>
            <a:r>
              <a:rPr lang="it-IT" dirty="0"/>
              <a:t> CSS sono un modo per combinare insieme delle immagini al fine di ottimizzare il caricamento della pagina riducendo il numero di richieste HTTP al server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 l’immagine di base</a:t>
            </a:r>
          </a:p>
          <a:p>
            <a:endParaRPr lang="it-IT" dirty="0"/>
          </a:p>
          <a:p>
            <a:endParaRPr lang="it-IT" dirty="0"/>
          </a:p>
          <a:p>
            <a:pPr marL="457200" indent="-457200">
              <a:buFont typeface="+mj-lt"/>
              <a:buAutoNum type="arabicPeriod" startAt="2"/>
            </a:pPr>
            <a:r>
              <a:rPr lang="it-IT" dirty="0"/>
              <a:t>creare il rivelatore del nostro </a:t>
            </a:r>
            <a:r>
              <a:rPr lang="it-IT" dirty="0" err="1"/>
              <a:t>sprite</a:t>
            </a:r>
            <a:endParaRPr lang="it-IT" dirty="0"/>
          </a:p>
          <a:p>
            <a:r>
              <a:rPr lang="it-IT" dirty="0"/>
              <a:t> </a:t>
            </a:r>
            <a:r>
              <a:rPr lang="en-US" dirty="0"/>
              <a:t>.sprite {</a:t>
            </a:r>
            <a:r>
              <a:rPr lang="en-US" dirty="0" err="1"/>
              <a:t>background:url</a:t>
            </a:r>
            <a:r>
              <a:rPr lang="en-US" dirty="0"/>
              <a:t>(../images/mySprite.png);}</a:t>
            </a:r>
            <a:endParaRPr lang="it-IT" dirty="0"/>
          </a:p>
          <a:p>
            <a:endParaRPr lang="it-IT" dirty="0"/>
          </a:p>
        </p:txBody>
      </p:sp>
      <p:pic>
        <p:nvPicPr>
          <p:cNvPr id="15362" name="Picture 2" descr="screenshot">
            <a:extLst>
              <a:ext uri="{FF2B5EF4-FFF2-40B4-BE49-F238E27FC236}">
                <a16:creationId xmlns:a16="http://schemas.microsoft.com/office/drawing/2014/main" id="{46B26494-E3A2-4F1E-AC36-623B71157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753" y="2564904"/>
            <a:ext cx="3101330" cy="10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creenshot">
            <a:extLst>
              <a:ext uri="{FF2B5EF4-FFF2-40B4-BE49-F238E27FC236}">
                <a16:creationId xmlns:a16="http://schemas.microsoft.com/office/drawing/2014/main" id="{9B4F0743-1A0E-4212-AF55-77EA7F881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21" y="4869160"/>
            <a:ext cx="3234427" cy="136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6781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42BBD-C049-4DFD-AEBE-DF69D448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 e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AFEE7C-A0E6-4661-B27A-E03CE123B4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.</a:t>
            </a:r>
            <a:r>
              <a:rPr lang="it-IT" dirty="0" err="1"/>
              <a:t>sprite</a:t>
            </a:r>
            <a:r>
              <a:rPr lang="it-IT" dirty="0"/>
              <a:t> {</a:t>
            </a:r>
            <a:r>
              <a:rPr lang="it-IT" dirty="0" err="1"/>
              <a:t>background:url</a:t>
            </a:r>
            <a:r>
              <a:rPr lang="it-IT" dirty="0"/>
              <a:t>(../images/mySprite.png);}</a:t>
            </a:r>
          </a:p>
          <a:p>
            <a:r>
              <a:rPr lang="it-IT" dirty="0"/>
              <a:t>    .</a:t>
            </a:r>
            <a:r>
              <a:rPr lang="it-IT" dirty="0" err="1"/>
              <a:t>monster</a:t>
            </a:r>
            <a:r>
              <a:rPr lang="it-IT" dirty="0"/>
              <a:t> {height:128px;}</a:t>
            </a:r>
          </a:p>
          <a:p>
            <a:r>
              <a:rPr lang="it-IT" dirty="0"/>
              <a:t>    .</a:t>
            </a:r>
            <a:r>
              <a:rPr lang="it-IT" dirty="0" err="1"/>
              <a:t>application</a:t>
            </a:r>
            <a:r>
              <a:rPr lang="it-IT" dirty="0"/>
              <a:t> {height:61px;}</a:t>
            </a:r>
          </a:p>
          <a:p>
            <a:r>
              <a:rPr lang="it-IT" dirty="0"/>
              <a:t>        /* </a:t>
            </a:r>
            <a:r>
              <a:rPr lang="it-IT" dirty="0" err="1"/>
              <a:t>Monsters</a:t>
            </a:r>
            <a:r>
              <a:rPr lang="it-IT" dirty="0"/>
              <a:t> */</a:t>
            </a:r>
          </a:p>
          <a:p>
            <a:r>
              <a:rPr lang="it-IT" dirty="0"/>
              <a:t>        .</a:t>
            </a:r>
            <a:r>
              <a:rPr lang="it-IT" dirty="0" err="1"/>
              <a:t>doctor</a:t>
            </a:r>
            <a:r>
              <a:rPr lang="it-IT" dirty="0"/>
              <a:t> {width:103px; background-position:-2px -2px;}</a:t>
            </a:r>
          </a:p>
          <a:p>
            <a:r>
              <a:rPr lang="it-IT" dirty="0"/>
              <a:t>        .octopus {width:89px; background-position:-106px -2px;}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wolf</a:t>
            </a:r>
            <a:r>
              <a:rPr lang="it-IT" dirty="0"/>
              <a:t> {width:115px; background-position:-196px -2px;}</a:t>
            </a:r>
          </a:p>
          <a:p>
            <a:r>
              <a:rPr lang="it-IT" dirty="0"/>
              <a:t>        .star {width:126px; background-position:-312px -2px;}</a:t>
            </a:r>
          </a:p>
          <a:p>
            <a:r>
              <a:rPr lang="it-IT" dirty="0"/>
              <a:t>        .dog {width:128px; background-position:-439px -2px;}</a:t>
            </a:r>
          </a:p>
          <a:p>
            <a:r>
              <a:rPr lang="it-IT" dirty="0"/>
              <a:t>       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B26B724-8929-4D0D-9D3F-7C0F49673C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.</a:t>
            </a:r>
            <a:r>
              <a:rPr lang="it-IT" dirty="0" err="1"/>
              <a:t>css</a:t>
            </a:r>
            <a:r>
              <a:rPr lang="it-IT" dirty="0"/>
              <a:t> {width:61px; background-position:-2px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activityMonitor</a:t>
            </a:r>
            <a:r>
              <a:rPr lang="it-IT" dirty="0"/>
              <a:t> {width:58px; background-position:-64px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dashboard</a:t>
            </a:r>
            <a:r>
              <a:rPr lang="it-IT" dirty="0"/>
              <a:t> {width:51px; background-position:-123px -133px;}</a:t>
            </a:r>
          </a:p>
          <a:p>
            <a:r>
              <a:rPr lang="it-IT" dirty="0"/>
              <a:t>        .</a:t>
            </a:r>
            <a:r>
              <a:rPr lang="it-IT" dirty="0" err="1"/>
              <a:t>quicktime</a:t>
            </a:r>
            <a:r>
              <a:rPr lang="it-IT" dirty="0"/>
              <a:t> {width:53px; background-position:-175px -133px;}</a:t>
            </a:r>
          </a:p>
          <a:p>
            <a:r>
              <a:rPr lang="it-IT" dirty="0"/>
              <a:t>        .scanner {width:74px; background-position:-229px -133px;}</a:t>
            </a:r>
          </a:p>
        </p:txBody>
      </p:sp>
    </p:spTree>
    <p:extLst>
      <p:ext uri="{BB962C8B-B14F-4D97-AF65-F5344CB8AC3E}">
        <p14:creationId xmlns:p14="http://schemas.microsoft.com/office/powerpoint/2010/main" val="18965660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404A3-C857-4E38-9CC2-4FAB715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Sprite: il codice HTML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7C5450C-50B9-4AB5-8165-9D346B41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</a:t>
            </a:r>
            <a:r>
              <a:rPr lang="it-IT" dirty="0" err="1"/>
              <a:t>doctor</a:t>
            </a:r>
            <a:r>
              <a:rPr lang="it-IT" dirty="0"/>
              <a:t>" alt="</a:t>
            </a:r>
            <a:r>
              <a:rPr lang="it-IT" dirty="0" err="1"/>
              <a:t>Doctor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octopus" alt="Octopus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</a:t>
            </a:r>
            <a:r>
              <a:rPr lang="it-IT" dirty="0" err="1"/>
              <a:t>wolf</a:t>
            </a:r>
            <a:r>
              <a:rPr lang="it-IT" dirty="0"/>
              <a:t>" alt="</a:t>
            </a:r>
            <a:r>
              <a:rPr lang="it-IT" dirty="0" err="1"/>
              <a:t>Wolf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star" alt="Star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monster</a:t>
            </a:r>
            <a:r>
              <a:rPr lang="it-IT" dirty="0"/>
              <a:t> dog" alt="Dog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css</a:t>
            </a:r>
            <a:r>
              <a:rPr lang="it-IT" dirty="0"/>
              <a:t>" alt="</a:t>
            </a:r>
            <a:r>
              <a:rPr lang="it-IT" dirty="0" err="1"/>
              <a:t>Css</a:t>
            </a:r>
            <a:r>
              <a:rPr lang="it-IT" dirty="0"/>
              <a:t>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activityMonitor</a:t>
            </a:r>
            <a:r>
              <a:rPr lang="it-IT" dirty="0"/>
              <a:t>" alt="</a:t>
            </a:r>
            <a:r>
              <a:rPr lang="it-IT" dirty="0" err="1"/>
              <a:t>ActivityMonitor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dashboard</a:t>
            </a:r>
            <a:r>
              <a:rPr lang="it-IT" dirty="0"/>
              <a:t>" alt="Dashboard Image" /&gt;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quicktime</a:t>
            </a:r>
            <a:r>
              <a:rPr lang="it-IT" dirty="0"/>
              <a:t>" alt="</a:t>
            </a:r>
            <a:r>
              <a:rPr lang="it-IT" dirty="0" err="1"/>
              <a:t>Quicktime</a:t>
            </a:r>
            <a:r>
              <a:rPr lang="it-IT" dirty="0"/>
              <a:t> Image" /&gt;</a:t>
            </a:r>
          </a:p>
          <a:p>
            <a:r>
              <a:rPr lang="it-IT" dirty="0"/>
              <a:t>&lt;</a:t>
            </a:r>
            <a:r>
              <a:rPr lang="it-IT" dirty="0" err="1"/>
              <a:t>img</a:t>
            </a:r>
            <a:r>
              <a:rPr lang="it-IT" dirty="0"/>
              <a:t> </a:t>
            </a:r>
            <a:r>
              <a:rPr lang="it-IT" dirty="0" err="1"/>
              <a:t>src</a:t>
            </a:r>
            <a:r>
              <a:rPr lang="it-IT" dirty="0"/>
              <a:t>="images/transparent.gif" class="</a:t>
            </a:r>
            <a:r>
              <a:rPr lang="it-IT" dirty="0" err="1"/>
              <a:t>sprite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scanner" alt="Scanner Image" /&gt;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9741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77194-C7D9-42B1-B6C5-2DC81B69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display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DFA657-F7D9-4169-BBEE-1151C8155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Il valore può essere rappresentato unicamente da una parola chiave. Nella pratica comune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block</a:t>
            </a:r>
            <a:r>
              <a:rPr lang="it-IT" sz="2600" b="1" dirty="0"/>
              <a:t> </a:t>
            </a:r>
            <a:r>
              <a:rPr lang="it-IT" dirty="0"/>
              <a:t>l’elemento viene reso come un elemento blocco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inline</a:t>
            </a:r>
            <a:r>
              <a:rPr lang="it-IT" sz="2600" b="1" dirty="0"/>
              <a:t> </a:t>
            </a:r>
            <a:r>
              <a:rPr lang="it-IT" dirty="0"/>
              <a:t>l’elemento a cui viene applicata assume le caratteristiche degli elementi </a:t>
            </a:r>
            <a:r>
              <a:rPr lang="it-IT" dirty="0" err="1"/>
              <a:t>inline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 err="1">
                <a:solidFill>
                  <a:srgbClr val="C00000"/>
                </a:solidFill>
              </a:rPr>
              <a:t>inline-block</a:t>
            </a:r>
            <a:r>
              <a:rPr lang="it-IT" sz="2600" b="1" dirty="0"/>
              <a:t> </a:t>
            </a:r>
            <a:r>
              <a:rPr lang="it-IT" dirty="0"/>
              <a:t>l’elemento </a:t>
            </a:r>
            <a:r>
              <a:rPr lang="it-IT" b="1" dirty="0"/>
              <a:t>può assumere, come gli elementi blocco, dimensioni esplicite (larghezza e altezza), margini e </a:t>
            </a:r>
            <a:r>
              <a:rPr lang="it-IT" b="1" dirty="0" err="1"/>
              <a:t>padding</a:t>
            </a:r>
            <a:r>
              <a:rPr lang="it-IT" b="1" dirty="0"/>
              <a:t>, ma come tutti gli elementi </a:t>
            </a:r>
            <a:r>
              <a:rPr lang="it-IT" b="1" dirty="0" err="1"/>
              <a:t>inline</a:t>
            </a:r>
            <a:r>
              <a:rPr lang="it-IT" b="1" dirty="0"/>
              <a:t>, si disporrà orizzontalmente </a:t>
            </a:r>
            <a:r>
              <a:rPr lang="it-IT" dirty="0"/>
              <a:t>e non verticalmente, potendo essere circondato dal testo ed essendo sensibile all’allineamento verticale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600" b="1" dirty="0">
                <a:solidFill>
                  <a:srgbClr val="C00000"/>
                </a:solidFill>
              </a:rPr>
              <a:t>none </a:t>
            </a:r>
            <a:r>
              <a:rPr lang="it-IT" dirty="0"/>
              <a:t>l’elemento non viene mostrato; o meglio: è come se non fosse nemmeno presente nel documento, in quanto non genera alcun box (non occupa spazio); l’uso del valore none è uno dei mezzi con cui, nei CSS, si può nascondere un elemento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3E786FF-5E7E-4216-BC1C-A1DD7F95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56" y="5445224"/>
            <a:ext cx="2957339" cy="8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70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ACBA60-E1DE-4626-B725-453DD1A7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Float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7CE07-6796-4890-906C-2314DA70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56792"/>
            <a:ext cx="8280919" cy="450423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it-IT" b="1" dirty="0">
                <a:solidFill>
                  <a:srgbClr val="C00000"/>
                </a:solidFill>
              </a:rPr>
              <a:t>float</a:t>
            </a:r>
          </a:p>
          <a:p>
            <a:pPr>
              <a:lnSpc>
                <a:spcPct val="120000"/>
              </a:lnSpc>
            </a:pPr>
            <a:r>
              <a:rPr lang="it-IT" dirty="0"/>
              <a:t>Con questa proprietà è possibile </a:t>
            </a:r>
            <a:r>
              <a:rPr lang="it-IT" b="1" dirty="0"/>
              <a:t>rimuovere un elemento dal normale flusso del documento</a:t>
            </a:r>
            <a:r>
              <a:rPr lang="it-IT" dirty="0"/>
              <a:t> e </a:t>
            </a:r>
            <a:r>
              <a:rPr lang="it-IT" dirty="0">
                <a:highlight>
                  <a:srgbClr val="FFFF00"/>
                </a:highlight>
              </a:rPr>
              <a:t>spostarlo su uno dei lati </a:t>
            </a:r>
            <a:r>
              <a:rPr lang="it-IT" dirty="0"/>
              <a:t>(destro o sinistro) </a:t>
            </a:r>
            <a:r>
              <a:rPr lang="it-IT" dirty="0">
                <a:highlight>
                  <a:srgbClr val="FFFF00"/>
                </a:highlight>
              </a:rPr>
              <a:t>del suo elemento contenitore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float</a:t>
            </a:r>
            <a:r>
              <a:rPr lang="it-IT" b="1" dirty="0"/>
              <a:t>: valore;}</a:t>
            </a:r>
          </a:p>
          <a:p>
            <a:r>
              <a:rPr lang="it-IT" dirty="0"/>
              <a:t>float può assumere questi </a:t>
            </a:r>
            <a:r>
              <a:rPr lang="it-IT" b="1" u="sng" dirty="0"/>
              <a:t>valori</a:t>
            </a:r>
            <a:r>
              <a:rPr lang="it-IT" dirty="0"/>
              <a:t>:</a:t>
            </a:r>
            <a:br>
              <a:rPr lang="it-IT" sz="1100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b="1" dirty="0">
                <a:solidFill>
                  <a:srgbClr val="C00000"/>
                </a:solidFill>
              </a:rPr>
              <a:t>: </a:t>
            </a:r>
            <a:r>
              <a:rPr lang="it-IT" dirty="0"/>
              <a:t>l’elemento viene spostato sul lato sinistro del box contenitore, il contenuto scorre a destra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right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	l’elemento viene spostato sul lato destro, il contenuto scorre a sinistra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none: </a:t>
            </a:r>
            <a:r>
              <a:rPr lang="it-IT" dirty="0"/>
              <a:t>valore iniziale e di default in mancanza di una dichiarazione esplicita; l’elemento mantiene la sua posizione normale</a:t>
            </a:r>
          </a:p>
          <a:p>
            <a:endParaRPr lang="it-IT" dirty="0"/>
          </a:p>
          <a:p>
            <a:r>
              <a:rPr lang="it-IT" dirty="0" err="1"/>
              <a:t>img</a:t>
            </a:r>
            <a:r>
              <a:rPr lang="it-IT" dirty="0"/>
              <a:t> {</a:t>
            </a:r>
          </a:p>
          <a:p>
            <a:r>
              <a:rPr lang="it-IT" dirty="0"/>
              <a:t>    float: </a:t>
            </a:r>
            <a:r>
              <a:rPr lang="it-IT" dirty="0" err="1"/>
              <a:t>left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dirty="0">
                <a:hlinkClick r:id="rId2"/>
              </a:rPr>
              <a:t>https://www.w3schools.com/cssref/tryit.asp?filename=trycss3_align-content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18177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EDD56C-8F99-48BF-85BB-48664C1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clear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F5782D-31C7-4B79-BD6D-D069AB59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clear</a:t>
            </a:r>
            <a:r>
              <a:rPr lang="it-IT" dirty="0"/>
              <a:t> serve a </a:t>
            </a:r>
            <a:r>
              <a:rPr lang="it-IT" dirty="0">
                <a:highlight>
                  <a:srgbClr val="FFFF00"/>
                </a:highlight>
              </a:rPr>
              <a:t>impedire che al fianco di un elemento compaiano altri elementi con il float.</a:t>
            </a:r>
            <a:r>
              <a:rPr lang="it-IT" dirty="0"/>
              <a:t> Si applica solo agli elementi blocco e non è ereditata</a:t>
            </a:r>
          </a:p>
          <a:p>
            <a:endParaRPr lang="it-IT" dirty="0"/>
          </a:p>
          <a:p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clear</a:t>
            </a:r>
            <a:r>
              <a:rPr lang="it-IT" b="1" dirty="0"/>
              <a:t>: valore;}</a:t>
            </a:r>
          </a:p>
          <a:p>
            <a:endParaRPr lang="it-IT" b="1" dirty="0"/>
          </a:p>
          <a:p>
            <a:r>
              <a:rPr lang="it-IT" dirty="0"/>
              <a:t>I valori possibili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	gli elementi con float possono stare a destra e sinistra dell’elemento;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dirty="0"/>
              <a:t>	si impedisce il posizionamento a sinistra di altri elementi;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right</a:t>
            </a:r>
            <a:r>
              <a:rPr lang="it-IT" dirty="0"/>
              <a:t>	si impedisce il posizionamento a destra di altri elementi;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both</a:t>
            </a:r>
            <a:r>
              <a:rPr lang="it-IT" dirty="0"/>
              <a:t>	si impedisce il posizionamento su entrambi i lati.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432800C-3782-4859-AF33-E2360557FD5F}"/>
              </a:ext>
            </a:extLst>
          </p:cNvPr>
          <p:cNvSpPr/>
          <p:nvPr/>
        </p:nvSpPr>
        <p:spPr>
          <a:xfrm>
            <a:off x="6876256" y="2276872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CDC99FD-CBCB-405E-8FB5-3EF7B0FA5EE2}"/>
              </a:ext>
            </a:extLst>
          </p:cNvPr>
          <p:cNvSpPr/>
          <p:nvPr/>
        </p:nvSpPr>
        <p:spPr>
          <a:xfrm>
            <a:off x="5628446" y="2852936"/>
            <a:ext cx="122413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9522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966E8-2D2F-45B6-89DD-7B337E8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FA0C29-C6E1-450E-8518-CC854C36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position </a:t>
            </a:r>
            <a:r>
              <a:rPr lang="it-IT" dirty="0"/>
              <a:t>è la proprietà fondamentale per la </a:t>
            </a:r>
            <a:r>
              <a:rPr lang="it-IT" b="1" dirty="0"/>
              <a:t>gestione della posizione degli elementi</a:t>
            </a:r>
            <a:r>
              <a:rPr lang="it-IT" dirty="0"/>
              <a:t>: determina la modalità di presentazione di un elemento sulla pagina. Si applica a tutti gli elementi e non è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position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valori con cui è possibile definire la modalità di posizionamento sono quattro: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static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/>
              <a:t>relative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absolute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fixed</a:t>
            </a: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/>
              <a:t>sticky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20983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7EE75-4E42-4094-876B-C5D0D699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Unità </a:t>
            </a:r>
            <a:r>
              <a:rPr lang="it-IT" dirty="0" err="1"/>
              <a:t>em</a:t>
            </a:r>
            <a:r>
              <a:rPr lang="it-IT" dirty="0"/>
              <a:t> vs rem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2A4F40-C786-48CE-8F8A-D929A2A0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Quando si utilizzano </a:t>
            </a:r>
            <a:r>
              <a:rPr lang="it-IT" b="1" dirty="0">
                <a:solidFill>
                  <a:srgbClr val="C00000"/>
                </a:solidFill>
              </a:rPr>
              <a:t>unità 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rem</a:t>
            </a:r>
            <a:r>
              <a:rPr lang="it-IT" dirty="0"/>
              <a:t>, la dimensione in pixel in cui vengono tradotte dipende dalla dimensione del carattere </a:t>
            </a:r>
            <a:r>
              <a:rPr lang="it-IT" dirty="0">
                <a:highlight>
                  <a:srgbClr val="FFFF00"/>
                </a:highlight>
              </a:rPr>
              <a:t>dell'elemento principale della pagina</a:t>
            </a:r>
            <a:r>
              <a:rPr lang="it-IT" dirty="0"/>
              <a:t>, ovvero l'elemento </a:t>
            </a:r>
            <a:r>
              <a:rPr lang="it-IT" dirty="0">
                <a:highlight>
                  <a:srgbClr val="FFFF00"/>
                </a:highlight>
              </a:rPr>
              <a:t>html</a:t>
            </a:r>
            <a:r>
              <a:rPr lang="it-IT" dirty="0"/>
              <a:t>. Quella dimensione di carattere viene moltiplicata per qualsiasi numero stiate usando con le unità rem.</a:t>
            </a:r>
          </a:p>
          <a:p>
            <a:r>
              <a:rPr lang="it-IT" dirty="0"/>
              <a:t>Ad esempio, con una dimensione di carattere dell'elemento principale di 16px, 10rem sarebbe pari a 160px, cioè 10 x 16 = 160.</a:t>
            </a:r>
          </a:p>
          <a:p>
            <a:endParaRPr lang="it-IT" dirty="0"/>
          </a:p>
          <a:p>
            <a:pPr algn="just"/>
            <a:r>
              <a:rPr lang="it-IT" dirty="0"/>
              <a:t>Quando si utilizzano </a:t>
            </a:r>
            <a:r>
              <a:rPr lang="it-IT" b="1" dirty="0">
                <a:solidFill>
                  <a:srgbClr val="C00000"/>
                </a:solidFill>
              </a:rPr>
              <a:t>unità </a:t>
            </a:r>
            <a:r>
              <a:rPr lang="it-IT" b="1" dirty="0" err="1">
                <a:solidFill>
                  <a:srgbClr val="C00000"/>
                </a:solidFill>
              </a:rPr>
              <a:t>em</a:t>
            </a:r>
            <a:r>
              <a:rPr lang="it-IT" dirty="0"/>
              <a:t>, il valore in pixel finale è una moltiplicazione della dimensione del font sull'elemento cui si applica lo stile.</a:t>
            </a:r>
          </a:p>
          <a:p>
            <a:r>
              <a:rPr lang="it-IT" dirty="0"/>
              <a:t>Ad esempio, se un div ha una dimensione di carattere di 18px, 10em sarebbe pari a 180px, cioè 10 x 18 = 180.</a:t>
            </a:r>
          </a:p>
          <a:p>
            <a:endParaRPr lang="it-IT" dirty="0"/>
          </a:p>
          <a:p>
            <a:r>
              <a:rPr lang="it-IT" dirty="0">
                <a:highlight>
                  <a:srgbClr val="00FF00"/>
                </a:highlight>
              </a:rPr>
              <a:t>Se imposto ad una proprietà ad esempio </a:t>
            </a:r>
            <a:r>
              <a:rPr lang="it-IT" dirty="0" err="1">
                <a:highlight>
                  <a:srgbClr val="00FF00"/>
                </a:highlight>
              </a:rPr>
              <a:t>height</a:t>
            </a:r>
            <a:r>
              <a:rPr lang="it-IT" dirty="0">
                <a:highlight>
                  <a:srgbClr val="00FF00"/>
                </a:highlight>
              </a:rPr>
              <a:t>: 4rem e il valore del font-size dell’elemento html è 12px, l’altezza del contenitore sarà 48px;</a:t>
            </a:r>
          </a:p>
          <a:p>
            <a:r>
              <a:rPr lang="it-IT" b="0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html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it-IT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font-size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it-IT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12px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it-IT" b="0" dirty="0">
                <a:solidFill>
                  <a:srgbClr val="D7BA7D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div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   </a:t>
            </a:r>
            <a:r>
              <a:rPr lang="it-IT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min-</a:t>
            </a:r>
            <a:r>
              <a:rPr lang="it-IT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height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 </a:t>
            </a:r>
            <a:r>
              <a:rPr lang="it-IT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4rem</a:t>
            </a:r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 </a:t>
            </a:r>
            <a:r>
              <a:rPr lang="it-IT" b="0" dirty="0">
                <a:solidFill>
                  <a:srgbClr val="6A995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/*=48px*/</a:t>
            </a:r>
            <a:endParaRPr lang="it-IT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</a:t>
            </a:r>
          </a:p>
          <a:p>
            <a:endParaRPr lang="it-IT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003876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6B9DB1-1DF7-4EE2-9F30-2D4BF297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static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732A88-BBD4-4704-BB25-F2BF3AA8E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il valore di default, quello predefinito per tutti gli elementi non posizionati secondo un altro metodo. </a:t>
            </a:r>
            <a:r>
              <a:rPr lang="it-IT" b="1" dirty="0"/>
              <a:t>Rappresenta la posizione normale che ciascuno di essi occupa nel flusso del documento.</a:t>
            </a:r>
          </a:p>
          <a:p>
            <a:r>
              <a:rPr lang="it-IT" dirty="0">
                <a:hlinkClick r:id="rId2"/>
              </a:rPr>
              <a:t>https://www.w3schools.com/cssref/playit.asp?filename=playcss_position&amp;preval=relative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099909-072E-61A5-6F3F-C6657314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841170"/>
            <a:ext cx="6211167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50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F70B82-8FE9-4F52-8DBB-E1BE14F4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relative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527C8-5148-45EA-841B-C17A8D7AD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L’elemento viene posizionato relativamente al suo box contenitore. La posizione viene impostata con le proprietà top, </a:t>
            </a:r>
            <a:r>
              <a:rPr lang="it-IT" b="1" dirty="0" err="1"/>
              <a:t>left</a:t>
            </a:r>
            <a:r>
              <a:rPr lang="it-IT" b="1" dirty="0"/>
              <a:t>, bottom o right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E1516C-48EC-E83F-D778-E52725BB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01" y="2824078"/>
            <a:ext cx="5715798" cy="12098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01CCA2-4F09-6E8E-B17D-E164A2627C35}"/>
              </a:ext>
            </a:extLst>
          </p:cNvPr>
          <p:cNvSpPr txBox="1"/>
          <p:nvPr/>
        </p:nvSpPr>
        <p:spPr>
          <a:xfrm>
            <a:off x="5004048" y="4581128"/>
            <a:ext cx="1584176" cy="1169551"/>
          </a:xfrm>
          <a:prstGeom prst="rect">
            <a:avLst/>
          </a:prstGeom>
          <a:solidFill>
            <a:srgbClr val="A8D148"/>
          </a:solidFill>
          <a:ln w="19050">
            <a:solidFill>
              <a:srgbClr val="A8D148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b="1" dirty="0"/>
              <a:t>p3{</a:t>
            </a:r>
          </a:p>
          <a:p>
            <a:r>
              <a:rPr lang="it-IT" sz="1400" b="1" dirty="0"/>
              <a:t>position: relative; </a:t>
            </a:r>
          </a:p>
          <a:p>
            <a:r>
              <a:rPr lang="it-IT" sz="1400" b="1" dirty="0"/>
              <a:t>top: 40px; </a:t>
            </a:r>
          </a:p>
          <a:p>
            <a:r>
              <a:rPr lang="it-IT" sz="1400" b="1" dirty="0" err="1"/>
              <a:t>left</a:t>
            </a:r>
            <a:r>
              <a:rPr lang="it-IT" sz="1400" b="1" dirty="0"/>
              <a:t>: 40px; </a:t>
            </a:r>
          </a:p>
          <a:p>
            <a:r>
              <a:rPr lang="it-IT" sz="1400" b="1" dirty="0"/>
              <a:t>}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CC52C2D-7535-CFA7-FA91-95280C218205}"/>
              </a:ext>
            </a:extLst>
          </p:cNvPr>
          <p:cNvCxnSpPr/>
          <p:nvPr/>
        </p:nvCxnSpPr>
        <p:spPr>
          <a:xfrm flipV="1">
            <a:off x="5724128" y="4033922"/>
            <a:ext cx="0" cy="444906"/>
          </a:xfrm>
          <a:prstGeom prst="straightConnector1">
            <a:avLst/>
          </a:prstGeom>
          <a:ln>
            <a:solidFill>
              <a:srgbClr val="A8D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9865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074568-5AA7-4F73-8AE4-272B75FE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324"/>
            <a:ext cx="7620000" cy="1143000"/>
          </a:xfrm>
        </p:spPr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absolute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AEF37B-C27E-4F9C-8DA4-A9B3778D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L’elemento, o meglio, il box dell’elemento, viene rimosso dal flusso del documento ed è posizionato in base ai valori forniti con le proprietà top, </a:t>
            </a:r>
            <a:r>
              <a:rPr lang="it-IT" dirty="0" err="1"/>
              <a:t>left</a:t>
            </a:r>
            <a:r>
              <a:rPr lang="it-IT" dirty="0"/>
              <a:t>, bottom o right.</a:t>
            </a:r>
          </a:p>
          <a:p>
            <a:endParaRPr lang="it-IT" dirty="0"/>
          </a:p>
          <a:p>
            <a:r>
              <a:rPr lang="it-IT" dirty="0"/>
              <a:t>Il posizionamento assoluto (position: </a:t>
            </a:r>
            <a:r>
              <a:rPr lang="it-IT" dirty="0" err="1"/>
              <a:t>absolute</a:t>
            </a:r>
            <a:r>
              <a:rPr lang="it-IT" dirty="0"/>
              <a:t>;) avviene sempre rispetto </a:t>
            </a:r>
            <a:r>
              <a:rPr lang="it-IT" b="1" dirty="0"/>
              <a:t>al box contenitore dell’elemento</a:t>
            </a:r>
            <a:r>
              <a:rPr lang="it-IT" dirty="0"/>
              <a:t>. Questo è rappresentato dal </a:t>
            </a:r>
            <a:r>
              <a:rPr lang="it-IT" b="1" dirty="0"/>
              <a:t>primo elemento antenato (</a:t>
            </a:r>
            <a:r>
              <a:rPr lang="it-IT" b="1" dirty="0" err="1"/>
              <a:t>ancestor</a:t>
            </a:r>
            <a:r>
              <a:rPr lang="it-IT" b="1" dirty="0"/>
              <a:t>) che abbia un </a:t>
            </a:r>
            <a:r>
              <a:rPr lang="it-IT" b="1" u="sng" dirty="0"/>
              <a:t>posizionamento </a:t>
            </a:r>
            <a:r>
              <a:rPr lang="it-IT" b="1" u="sng" dirty="0">
                <a:highlight>
                  <a:srgbClr val="FFFF00"/>
                </a:highlight>
              </a:rPr>
              <a:t>diverso da </a:t>
            </a:r>
            <a:r>
              <a:rPr lang="it-IT" b="1" u="sng" dirty="0" err="1">
                <a:highlight>
                  <a:srgbClr val="FFFF00"/>
                </a:highlight>
              </a:rPr>
              <a:t>static</a:t>
            </a:r>
            <a:endParaRPr lang="it-IT" b="1" u="sng" dirty="0">
              <a:highlight>
                <a:srgbClr val="FFFF00"/>
              </a:highlight>
            </a:endParaRPr>
          </a:p>
          <a:p>
            <a:endParaRPr lang="it-IT" dirty="0"/>
          </a:p>
          <a:p>
            <a:r>
              <a:rPr lang="it-IT" dirty="0"/>
              <a:t>Se tale elemento non esiste il posizionamento assoluto avviene in base </a:t>
            </a:r>
            <a:r>
              <a:rPr lang="it-IT" b="1" dirty="0"/>
              <a:t>all’elemento radice </a:t>
            </a:r>
            <a:r>
              <a:rPr lang="it-IT" dirty="0"/>
              <a:t>html</a:t>
            </a:r>
          </a:p>
          <a:p>
            <a:endParaRPr lang="it-IT" dirty="0"/>
          </a:p>
          <a:p>
            <a:r>
              <a:rPr lang="it-IT" dirty="0"/>
              <a:t>#box-1 {position: relative;}</a:t>
            </a:r>
          </a:p>
          <a:p>
            <a:r>
              <a:rPr lang="it-IT" dirty="0"/>
              <a:t>#box-2 {</a:t>
            </a:r>
          </a:p>
          <a:p>
            <a:r>
              <a:rPr lang="it-IT" dirty="0"/>
              <a:t> position: </a:t>
            </a:r>
            <a:r>
              <a:rPr lang="it-IT" dirty="0" err="1"/>
              <a:t>absolute</a:t>
            </a:r>
            <a:r>
              <a:rPr lang="it-IT" dirty="0"/>
              <a:t>;</a:t>
            </a:r>
          </a:p>
          <a:p>
            <a:r>
              <a:rPr lang="it-IT" dirty="0"/>
              <a:t> top: 0;</a:t>
            </a:r>
          </a:p>
          <a:p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: 20px</a:t>
            </a:r>
          </a:p>
          <a:p>
            <a:r>
              <a:rPr lang="it-IT" dirty="0"/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215205-DEBC-56DA-6F8B-FE323BB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004048" y="3933056"/>
            <a:ext cx="3481034" cy="551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8A17F2-4401-2723-251E-0E52DF82E579}"/>
              </a:ext>
            </a:extLst>
          </p:cNvPr>
          <p:cNvSpPr txBox="1"/>
          <p:nvPr/>
        </p:nvSpPr>
        <p:spPr>
          <a:xfrm>
            <a:off x="5256076" y="4593452"/>
            <a:ext cx="3168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div{</a:t>
            </a:r>
          </a:p>
          <a:p>
            <a:r>
              <a:rPr lang="it-IT" sz="1400" dirty="0"/>
              <a:t>	</a:t>
            </a:r>
            <a:r>
              <a:rPr lang="it-IT" sz="1400" b="1" dirty="0"/>
              <a:t>position: relative</a:t>
            </a:r>
            <a:r>
              <a:rPr lang="it-IT" sz="1400" dirty="0"/>
              <a:t>; </a:t>
            </a:r>
          </a:p>
          <a:p>
            <a:r>
              <a:rPr lang="it-IT" sz="1400" dirty="0"/>
              <a:t>}</a:t>
            </a:r>
          </a:p>
          <a:p>
            <a:r>
              <a:rPr lang="it-IT" sz="1400" dirty="0"/>
              <a:t>#p3{</a:t>
            </a:r>
          </a:p>
          <a:p>
            <a:r>
              <a:rPr lang="it-IT" sz="1400" dirty="0"/>
              <a:t>	</a:t>
            </a:r>
            <a:r>
              <a:rPr lang="it-IT" sz="1400" b="1" dirty="0">
                <a:highlight>
                  <a:srgbClr val="00FFFF"/>
                </a:highlight>
              </a:rPr>
              <a:t>position: </a:t>
            </a:r>
            <a:r>
              <a:rPr lang="it-IT" sz="1400" b="1" dirty="0" err="1">
                <a:highlight>
                  <a:srgbClr val="00FFFF"/>
                </a:highlight>
              </a:rPr>
              <a:t>absolute</a:t>
            </a:r>
            <a:r>
              <a:rPr lang="it-IT" sz="1400" dirty="0"/>
              <a:t>; </a:t>
            </a:r>
          </a:p>
          <a:p>
            <a:r>
              <a:rPr lang="it-IT" sz="1400" dirty="0"/>
              <a:t>	top: 40px; </a:t>
            </a:r>
          </a:p>
          <a:p>
            <a:r>
              <a:rPr lang="it-IT" sz="1400" dirty="0"/>
              <a:t>	</a:t>
            </a:r>
            <a:r>
              <a:rPr lang="it-IT" sz="1400" dirty="0" err="1"/>
              <a:t>left</a:t>
            </a:r>
            <a:r>
              <a:rPr lang="it-IT" sz="1400" dirty="0"/>
              <a:t>: 40px; </a:t>
            </a:r>
          </a:p>
          <a:p>
            <a:r>
              <a:rPr lang="it-IT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085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4B798-59E9-47F5-899F-46F0D1C7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fixed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9FDEF-8EAF-4E48-B301-8299923D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Usando questo valore, il box dell’elemento viene, come per </a:t>
            </a:r>
            <a:r>
              <a:rPr lang="it-IT" dirty="0" err="1"/>
              <a:t>absolute</a:t>
            </a:r>
            <a:r>
              <a:rPr lang="it-IT" dirty="0"/>
              <a:t>, sottratto al normale flusso del documento. La differenza sta nel fatto che per </a:t>
            </a:r>
            <a:r>
              <a:rPr lang="it-IT" dirty="0" err="1"/>
              <a:t>fixed</a:t>
            </a:r>
            <a:r>
              <a:rPr lang="it-IT" dirty="0"/>
              <a:t> il box contenitore è sempre la cosiddetta </a:t>
            </a:r>
            <a:r>
              <a:rPr lang="it-IT" b="1" dirty="0" err="1"/>
              <a:t>viewport</a:t>
            </a:r>
            <a:r>
              <a:rPr lang="it-IT" dirty="0"/>
              <a:t>. Con questo termine si intende </a:t>
            </a:r>
            <a:r>
              <a:rPr lang="it-IT" b="1" dirty="0">
                <a:highlight>
                  <a:srgbClr val="FFFF00"/>
                </a:highlight>
              </a:rPr>
              <a:t>la finestra principale del browser</a:t>
            </a:r>
            <a:r>
              <a:rPr lang="it-IT" dirty="0"/>
              <a:t>, ovvero l’area del contenuto. Altra differenza fondamentale: un box posizionato con </a:t>
            </a:r>
            <a:r>
              <a:rPr lang="it-IT" dirty="0" err="1"/>
              <a:t>fixed</a:t>
            </a:r>
            <a:r>
              <a:rPr lang="it-IT" dirty="0"/>
              <a:t> non scorre con il resto del documento. Rimane, appunto, fisso al suo posto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0C73B5-8176-DF03-3E53-038DCD04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01008"/>
            <a:ext cx="5004048" cy="14253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B12B40-644D-A502-77EE-BFC373AE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45" y="4750769"/>
            <a:ext cx="4304219" cy="134251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822E8-181B-C251-CDB6-737791DEB7E2}"/>
              </a:ext>
            </a:extLst>
          </p:cNvPr>
          <p:cNvSpPr txBox="1"/>
          <p:nvPr/>
        </p:nvSpPr>
        <p:spPr>
          <a:xfrm>
            <a:off x="827584" y="5085184"/>
            <a:ext cx="361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Scorrendo la pagina, il p3 occupa sempre la stessa posizione nel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97524F0-2CAB-A84C-259B-274B69E0A514}"/>
              </a:ext>
            </a:extLst>
          </p:cNvPr>
          <p:cNvCxnSpPr/>
          <p:nvPr/>
        </p:nvCxnSpPr>
        <p:spPr>
          <a:xfrm>
            <a:off x="4067944" y="5589240"/>
            <a:ext cx="936104" cy="0"/>
          </a:xfrm>
          <a:prstGeom prst="straightConnector1">
            <a:avLst/>
          </a:prstGeom>
          <a:ln>
            <a:solidFill>
              <a:srgbClr val="A8D1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17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E4B798-59E9-47F5-899F-46F0D1C7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position: </a:t>
            </a:r>
            <a:r>
              <a:rPr lang="it-IT" dirty="0" err="1"/>
              <a:t>sticky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E9FDEF-8EAF-4E48-B301-8299923D1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L’elemento è posizionato in base alla posizione dell’utente nello scorrimento della pagina. </a:t>
            </a:r>
          </a:p>
          <a:p>
            <a:r>
              <a:rPr lang="it-IT" dirty="0"/>
              <a:t>Un elemento con posizione </a:t>
            </a:r>
            <a:r>
              <a:rPr lang="it-IT" dirty="0" err="1"/>
              <a:t>sticky</a:t>
            </a:r>
            <a:r>
              <a:rPr lang="it-IT" dirty="0"/>
              <a:t> assume sia il comportamento di un elemento con posizione relative che </a:t>
            </a:r>
            <a:r>
              <a:rPr lang="it-IT" dirty="0" err="1"/>
              <a:t>fixed</a:t>
            </a:r>
            <a:r>
              <a:rPr lang="it-IT" dirty="0"/>
              <a:t>, a seconda della posizione dello scroll: è posizionato in maniera relativa </a:t>
            </a:r>
            <a:r>
              <a:rPr lang="it-IT" dirty="0" err="1"/>
              <a:t>finchè</a:t>
            </a:r>
            <a:r>
              <a:rPr lang="it-IT" dirty="0"/>
              <a:t> l’elemento, nello scorrere la pagina, non raggiunge un certo offset rispetto al </a:t>
            </a:r>
            <a:r>
              <a:rPr lang="it-IT" dirty="0" err="1"/>
              <a:t>viewport</a:t>
            </a:r>
            <a:r>
              <a:rPr lang="it-IT" dirty="0"/>
              <a:t>. Una volta raggiunto l’offset, la sua posizione diventa </a:t>
            </a:r>
            <a:r>
              <a:rPr lang="it-IT" dirty="0" err="1"/>
              <a:t>sticky</a:t>
            </a:r>
            <a:r>
              <a:rPr lang="it-IT" dirty="0"/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97E71CF-EDB5-B31A-DA71-E2128E6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3" y="3768893"/>
            <a:ext cx="2428021" cy="15778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C822E8-181B-C251-CDB6-737791DEB7E2}"/>
              </a:ext>
            </a:extLst>
          </p:cNvPr>
          <p:cNvSpPr txBox="1"/>
          <p:nvPr/>
        </p:nvSpPr>
        <p:spPr>
          <a:xfrm>
            <a:off x="4789906" y="3630291"/>
            <a:ext cx="29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Scorrendo la pagina, una volta che p3 arriva all’offset top:0px rispetto al </a:t>
            </a:r>
            <a:r>
              <a:rPr lang="it-IT" sz="1400" i="1" dirty="0" err="1"/>
              <a:t>viewport</a:t>
            </a:r>
            <a:r>
              <a:rPr lang="it-IT" sz="1400" i="1" dirty="0"/>
              <a:t>, si ‘appiccica’ a quella posizione e non scorre più 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7F0382C-6514-DB44-5C41-64C1701F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72" y="4678043"/>
            <a:ext cx="4499992" cy="138369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A63BB46-C1F3-62CF-54D7-3CFDE92BF418}"/>
              </a:ext>
            </a:extLst>
          </p:cNvPr>
          <p:cNvSpPr txBox="1"/>
          <p:nvPr/>
        </p:nvSpPr>
        <p:spPr>
          <a:xfrm>
            <a:off x="827584" y="5346746"/>
            <a:ext cx="2348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Posizione iniziale di p3</a:t>
            </a:r>
          </a:p>
        </p:txBody>
      </p:sp>
    </p:spTree>
    <p:extLst>
      <p:ext uri="{BB962C8B-B14F-4D97-AF65-F5344CB8AC3E}">
        <p14:creationId xmlns:p14="http://schemas.microsoft.com/office/powerpoint/2010/main" val="15640022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B458DE-9A1F-4D3F-B2CF-F069407A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Impostare la posizione: top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62B1B1-8E23-4EBE-AC5C-56C55393D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top</a:t>
            </a:r>
          </a:p>
          <a:p>
            <a:r>
              <a:rPr lang="it-IT" dirty="0"/>
              <a:t>Come si accennava nella lezione precedente, il significato di top cambia secondo la modalità di posizionamento.</a:t>
            </a:r>
          </a:p>
          <a:p>
            <a:endParaRPr lang="it-IT" dirty="0"/>
          </a:p>
          <a:p>
            <a:r>
              <a:rPr lang="it-IT" dirty="0"/>
              <a:t>Per gli elementi posizionati con </a:t>
            </a:r>
            <a:r>
              <a:rPr lang="it-IT" b="1" dirty="0" err="1">
                <a:solidFill>
                  <a:srgbClr val="C00000"/>
                </a:solidFill>
              </a:rPr>
              <a:t>absolute</a:t>
            </a:r>
            <a:r>
              <a:rPr lang="it-IT" dirty="0"/>
              <a:t> o </a:t>
            </a: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 definisce la </a:t>
            </a:r>
            <a:r>
              <a:rPr lang="it-IT" b="1" dirty="0"/>
              <a:t>distanza verticale rispetto al bordo superiore dell’elemento contenitore</a:t>
            </a:r>
            <a:r>
              <a:rPr lang="it-IT" dirty="0"/>
              <a:t>. </a:t>
            </a:r>
          </a:p>
          <a:p>
            <a:r>
              <a:rPr lang="it-IT" dirty="0"/>
              <a:t>Per gli elementi posizionati con </a:t>
            </a:r>
            <a:r>
              <a:rPr lang="it-IT" b="1" dirty="0">
                <a:solidFill>
                  <a:srgbClr val="C00000"/>
                </a:solidFill>
              </a:rPr>
              <a:t>relative</a:t>
            </a:r>
            <a:r>
              <a:rPr lang="it-IT" dirty="0"/>
              <a:t> stabilisce invece l’ammontare dello </a:t>
            </a:r>
            <a:r>
              <a:rPr lang="it-IT" b="1" dirty="0"/>
              <a:t>spostamento rispetto al lato superiore della posizione originaria.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/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/>
              <a:t>valore in percentuale</a:t>
            </a:r>
            <a:r>
              <a:rPr lang="it-IT" dirty="0"/>
              <a:t>: la percentuale è relativa all’altezza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auto.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{top: 10px;}</a:t>
            </a:r>
          </a:p>
          <a:p>
            <a:r>
              <a:rPr lang="it-IT" dirty="0"/>
              <a:t>p {top: 10%;}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30664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99BCD-7FDE-4E1D-AB04-362145E2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left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DBD611-1EC6-4F2C-877C-213CEA24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 err="1">
                <a:solidFill>
                  <a:srgbClr val="C00000"/>
                </a:solidFill>
              </a:rPr>
              <a:t>left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Per gli elementi con posizione assoluta o fissa definisce la </a:t>
            </a:r>
            <a:r>
              <a:rPr lang="it-IT" b="1" dirty="0"/>
              <a:t>distanza dal bordo sinistro</a:t>
            </a:r>
            <a:r>
              <a:rPr lang="it-IT" dirty="0"/>
              <a:t> del box contenitore. . Per quelli posizionati relativamente lo </a:t>
            </a:r>
            <a:r>
              <a:rPr lang="it-IT" b="1" dirty="0"/>
              <a:t>spostamento rispetto al lato sinistro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alla larghezza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left</a:t>
            </a:r>
            <a:r>
              <a:rPr lang="it-IT" dirty="0"/>
              <a:t>: 10px;}</a:t>
            </a:r>
          </a:p>
          <a:p>
            <a:r>
              <a:rPr lang="it-IT" dirty="0"/>
              <a:t>p {</a:t>
            </a:r>
            <a:r>
              <a:rPr lang="it-IT" dirty="0" err="1"/>
              <a:t>left</a:t>
            </a:r>
            <a:r>
              <a:rPr lang="it-IT" dirty="0"/>
              <a:t>: 10%;}</a:t>
            </a:r>
          </a:p>
        </p:txBody>
      </p:sp>
    </p:spTree>
    <p:extLst>
      <p:ext uri="{BB962C8B-B14F-4D97-AF65-F5344CB8AC3E}">
        <p14:creationId xmlns:p14="http://schemas.microsoft.com/office/powerpoint/2010/main" val="34118648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1DA87-5CE1-45AB-B847-7158F04D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FBEF42-0A0E-4004-8144-139565C1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bottom</a:t>
            </a:r>
          </a:p>
          <a:p>
            <a:r>
              <a:rPr lang="it-IT" dirty="0"/>
              <a:t>Per i box con posizione assoluta o fissa definisce la </a:t>
            </a:r>
            <a:r>
              <a:rPr lang="it-IT" b="1" dirty="0"/>
              <a:t>distanza dal bordo inferiore </a:t>
            </a:r>
            <a:r>
              <a:rPr lang="it-IT" dirty="0"/>
              <a:t>dell’elemento contenitore. Per quelli posizionati relativamente lo </a:t>
            </a:r>
            <a:r>
              <a:rPr lang="it-IT" b="1" dirty="0"/>
              <a:t>spostamento rispetto al lato inferiore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bottom</a:t>
            </a:r>
            <a:r>
              <a:rPr lang="it-IT" b="1" dirty="0"/>
              <a:t>: valore;}</a:t>
            </a:r>
          </a:p>
          <a:p>
            <a:pPr marL="0" indent="0" algn="ctr">
              <a:buNone/>
            </a:pPr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</a:t>
            </a:r>
            <a:r>
              <a:rPr lang="it-IT" b="1" dirty="0">
                <a:solidFill>
                  <a:srgbClr val="C00000"/>
                </a:solidFill>
              </a:rPr>
              <a:t>numerico</a:t>
            </a:r>
            <a:r>
              <a:rPr lang="it-IT" dirty="0"/>
              <a:t> 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all’altezza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{bottom: 10px;}</a:t>
            </a:r>
          </a:p>
          <a:p>
            <a:r>
              <a:rPr lang="it-IT" dirty="0"/>
              <a:t>p {bottom: 10%;}</a:t>
            </a:r>
          </a:p>
        </p:txBody>
      </p:sp>
    </p:spTree>
    <p:extLst>
      <p:ext uri="{BB962C8B-B14F-4D97-AF65-F5344CB8AC3E}">
        <p14:creationId xmlns:p14="http://schemas.microsoft.com/office/powerpoint/2010/main" val="16480750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0A87F-DA79-4386-8153-6A240B78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right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2ADA2E-E2ED-413A-96C0-3A24FADD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Per i box con posizione assoluta o fissa definisce la </a:t>
            </a:r>
            <a:r>
              <a:rPr lang="it-IT" b="1" dirty="0"/>
              <a:t>distanza dal bordo destro </a:t>
            </a:r>
            <a:r>
              <a:rPr lang="it-IT" dirty="0"/>
              <a:t>dell’elemento contenitore. Per quelli posizionati relativamente lo </a:t>
            </a:r>
            <a:r>
              <a:rPr lang="it-IT" b="1" dirty="0"/>
              <a:t>spostamento rispetto al lato destro della posizione originaria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right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u="sng" dirty="0"/>
              <a:t>valori </a:t>
            </a:r>
            <a:r>
              <a:rPr lang="it-IT" dirty="0"/>
              <a:t>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</a:t>
            </a:r>
            <a:r>
              <a:rPr lang="it-IT" b="1" dirty="0">
                <a:solidFill>
                  <a:srgbClr val="C00000"/>
                </a:solidFill>
              </a:rPr>
              <a:t>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percentuale è relativa alla larghezza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{right: 10px;}</a:t>
            </a:r>
          </a:p>
          <a:p>
            <a:r>
              <a:rPr lang="it-IT" dirty="0"/>
              <a:t>p {right: 10%;}</a:t>
            </a:r>
          </a:p>
        </p:txBody>
      </p:sp>
    </p:spTree>
    <p:extLst>
      <p:ext uri="{BB962C8B-B14F-4D97-AF65-F5344CB8AC3E}">
        <p14:creationId xmlns:p14="http://schemas.microsoft.com/office/powerpoint/2010/main" val="386036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DCEFB7-6225-43BF-926E-7B3ED165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visibility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1F017A-BFD8-44B3-BDCB-A4954A21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it-IT" dirty="0"/>
              <a:t>Una nota fondamentale riguarda la differenza tra l’uso di </a:t>
            </a:r>
            <a:r>
              <a:rPr lang="it-IT" b="1" dirty="0" err="1">
                <a:solidFill>
                  <a:srgbClr val="C00000"/>
                </a:solidFill>
              </a:rPr>
              <a:t>visiblity</a:t>
            </a:r>
            <a:r>
              <a:rPr lang="it-IT" dirty="0"/>
              <a:t> e della dichiarazione </a:t>
            </a:r>
            <a:r>
              <a:rPr lang="it-IT" b="1" dirty="0">
                <a:solidFill>
                  <a:srgbClr val="C00000"/>
                </a:solidFill>
              </a:rPr>
              <a:t>display: none </a:t>
            </a:r>
            <a:r>
              <a:rPr lang="it-IT" dirty="0"/>
              <a:t>per nascondere un elemento. </a:t>
            </a:r>
          </a:p>
          <a:p>
            <a:pPr>
              <a:lnSpc>
                <a:spcPct val="120000"/>
              </a:lnSpc>
            </a:pPr>
            <a:r>
              <a:rPr lang="it-IT" dirty="0"/>
              <a:t>Usando </a:t>
            </a:r>
            <a:r>
              <a:rPr lang="it-IT" b="1" dirty="0" err="1">
                <a:highlight>
                  <a:srgbClr val="00FFFF"/>
                </a:highlight>
              </a:rPr>
              <a:t>visibility</a:t>
            </a:r>
            <a:r>
              <a:rPr lang="it-IT" dirty="0"/>
              <a:t>, l’elemento </a:t>
            </a:r>
            <a:r>
              <a:rPr lang="it-IT" b="1" dirty="0">
                <a:highlight>
                  <a:srgbClr val="00FFFF"/>
                </a:highlight>
              </a:rPr>
              <a:t>non viene rimosso dal flusso del documento</a:t>
            </a:r>
            <a:r>
              <a:rPr lang="it-IT" dirty="0"/>
              <a:t>. Significa che, pur essendo invisibile, il box che genera occupa comunque lo spazio dettato dalle sue dimensioni. Potremmo dire, semplificando, </a:t>
            </a:r>
            <a:r>
              <a:rPr lang="it-IT" dirty="0">
                <a:highlight>
                  <a:srgbClr val="FFFF00"/>
                </a:highlight>
              </a:rPr>
              <a:t>c’è ma non si vede.</a:t>
            </a:r>
            <a:r>
              <a:rPr lang="it-IT" dirty="0"/>
              <a:t> </a:t>
            </a:r>
          </a:p>
          <a:p>
            <a:pPr>
              <a:lnSpc>
                <a:spcPct val="120000"/>
              </a:lnSpc>
            </a:pPr>
            <a:r>
              <a:rPr lang="it-IT" dirty="0"/>
              <a:t>Con </a:t>
            </a:r>
            <a:r>
              <a:rPr lang="it-IT" b="1" dirty="0">
                <a:highlight>
                  <a:srgbClr val="00FF00"/>
                </a:highlight>
              </a:rPr>
              <a:t>display: none</a:t>
            </a:r>
            <a:r>
              <a:rPr lang="it-IT" dirty="0"/>
              <a:t>, invece, come abbiamo visto, l’elemento viene </a:t>
            </a:r>
            <a:r>
              <a:rPr lang="it-IT" b="1" dirty="0">
                <a:highlight>
                  <a:srgbClr val="00FF00"/>
                </a:highlight>
              </a:rPr>
              <a:t>rimosso dal flusso del documento </a:t>
            </a:r>
            <a:r>
              <a:rPr lang="it-IT" dirty="0"/>
              <a:t>e </a:t>
            </a:r>
            <a:r>
              <a:rPr lang="it-IT" b="1" dirty="0">
                <a:highlight>
                  <a:srgbClr val="00FF00"/>
                </a:highlight>
              </a:rPr>
              <a:t>non occupa alcuno spazio </a:t>
            </a:r>
            <a:r>
              <a:rPr lang="it-IT" dirty="0"/>
              <a:t>sulla pagina.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visibility</a:t>
            </a:r>
            <a:r>
              <a:rPr lang="it-IT" b="1" dirty="0"/>
              <a:t>: valore}</a:t>
            </a:r>
          </a:p>
          <a:p>
            <a:endParaRPr lang="it-IT" dirty="0"/>
          </a:p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possibili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visible</a:t>
            </a:r>
            <a:r>
              <a:rPr lang="it-IT" sz="2000" b="1" dirty="0">
                <a:solidFill>
                  <a:srgbClr val="C00000"/>
                </a:solidFill>
              </a:rPr>
              <a:t>:</a:t>
            </a:r>
            <a:r>
              <a:rPr lang="it-IT" sz="2000" dirty="0"/>
              <a:t> valore iniziale e di default, l’elemento è visibile;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hidden</a:t>
            </a:r>
            <a:r>
              <a:rPr lang="it-IT" sz="2000" b="1" dirty="0">
                <a:solidFill>
                  <a:srgbClr val="C00000"/>
                </a:solidFill>
              </a:rPr>
              <a:t>:</a:t>
            </a:r>
            <a:r>
              <a:rPr lang="it-IT" sz="2000" dirty="0"/>
              <a:t> l’elemento è nascosto, ma mantiene il suo posto nel layout dove apparirà come una zona vuota;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b="1" dirty="0" err="1">
                <a:solidFill>
                  <a:srgbClr val="C00000"/>
                </a:solidFill>
              </a:rPr>
              <a:t>collapse</a:t>
            </a:r>
            <a:r>
              <a:rPr lang="it-IT" sz="2000" dirty="0"/>
              <a:t>: usato solo per elementi di tabella (righe, colonne, celle).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visible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hidden</a:t>
            </a:r>
            <a:r>
              <a:rPr lang="it-IT" dirty="0"/>
              <a:t>;}</a:t>
            </a:r>
          </a:p>
          <a:p>
            <a:r>
              <a:rPr lang="it-IT" dirty="0" err="1"/>
              <a:t>td</a:t>
            </a:r>
            <a:r>
              <a:rPr lang="it-IT" dirty="0"/>
              <a:t> {</a:t>
            </a:r>
            <a:r>
              <a:rPr lang="it-IT" dirty="0" err="1"/>
              <a:t>visibility</a:t>
            </a:r>
            <a:r>
              <a:rPr lang="it-IT" dirty="0"/>
              <a:t>: </a:t>
            </a:r>
            <a:r>
              <a:rPr lang="it-IT" dirty="0" err="1"/>
              <a:t>collapse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7840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6D4A46-74D9-47F8-A186-91186CCD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esterni e interni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CF0469-6A06-4829-9465-F25C006E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</a:t>
            </a:r>
            <a:r>
              <a:rPr lang="it-IT" b="1" dirty="0">
                <a:solidFill>
                  <a:srgbClr val="C00000"/>
                </a:solidFill>
              </a:rPr>
              <a:t>esterno</a:t>
            </a:r>
            <a:r>
              <a:rPr lang="it-IT" dirty="0"/>
              <a:t> un foglio di stile </a:t>
            </a:r>
            <a:r>
              <a:rPr lang="it-IT" b="1" dirty="0"/>
              <a:t>definito in un file separato </a:t>
            </a:r>
            <a:r>
              <a:rPr lang="it-IT" dirty="0"/>
              <a:t>dal documento. Si tratta di semplici documenti di testo modificabili anche con un editor di testo ai quali si assegna </a:t>
            </a:r>
            <a:r>
              <a:rPr lang="it-IT" b="1" dirty="0"/>
              <a:t>l’estensione .</a:t>
            </a:r>
            <a:r>
              <a:rPr lang="it-IT" b="1" dirty="0" err="1"/>
              <a:t>css</a:t>
            </a:r>
            <a:r>
              <a:rPr lang="it-IT" b="1" dirty="0"/>
              <a:t>.</a:t>
            </a:r>
          </a:p>
          <a:p>
            <a:endParaRPr lang="it-IT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 &lt;head&gt;</a:t>
            </a:r>
          </a:p>
          <a:p>
            <a:r>
              <a:rPr lang="en-US" dirty="0">
                <a:highlight>
                  <a:srgbClr val="FFFF00"/>
                </a:highlight>
              </a:rPr>
              <a:t>  &lt;link </a:t>
            </a:r>
            <a:r>
              <a:rPr lang="en-US" dirty="0" err="1">
                <a:highlight>
                  <a:srgbClr val="FFFF00"/>
                </a:highlight>
              </a:rPr>
              <a:t>href</a:t>
            </a:r>
            <a:r>
              <a:rPr lang="en-US" dirty="0">
                <a:highlight>
                  <a:srgbClr val="FFFF00"/>
                </a:highlight>
              </a:rPr>
              <a:t>=“</a:t>
            </a:r>
            <a:r>
              <a:rPr lang="en-US" dirty="0" err="1">
                <a:highlight>
                  <a:srgbClr val="FFFF00"/>
                </a:highlight>
              </a:rPr>
              <a:t>css</a:t>
            </a:r>
            <a:r>
              <a:rPr lang="en-US" dirty="0">
                <a:highlight>
                  <a:srgbClr val="FFFF00"/>
                </a:highlight>
              </a:rPr>
              <a:t>/style.css" </a:t>
            </a:r>
            <a:r>
              <a:rPr lang="en-US" dirty="0" err="1">
                <a:highlight>
                  <a:srgbClr val="FFFF00"/>
                </a:highlight>
              </a:rPr>
              <a:t>rel</a:t>
            </a:r>
            <a:r>
              <a:rPr lang="en-US" dirty="0">
                <a:highlight>
                  <a:srgbClr val="FFFF00"/>
                </a:highlight>
              </a:rPr>
              <a:t>="stylesheet" type="text/</a:t>
            </a:r>
            <a:r>
              <a:rPr lang="en-US" dirty="0" err="1">
                <a:highlight>
                  <a:srgbClr val="FFFF00"/>
                </a:highlight>
              </a:rPr>
              <a:t>css</a:t>
            </a:r>
            <a:r>
              <a:rPr lang="en-US" dirty="0">
                <a:highlight>
                  <a:srgbClr val="FFFF00"/>
                </a:highlight>
              </a:rPr>
              <a:t>"&gt;</a:t>
            </a:r>
          </a:p>
          <a:p>
            <a:r>
              <a:rPr lang="en-US" dirty="0"/>
              <a:t> &lt;/head&gt;</a:t>
            </a:r>
          </a:p>
          <a:p>
            <a:r>
              <a:rPr lang="en-US" dirty="0"/>
              <a:t> &lt;body&gt;</a:t>
            </a:r>
          </a:p>
          <a:p>
            <a:r>
              <a:rPr lang="en-US" dirty="0"/>
              <a:t> [...]</a:t>
            </a:r>
          </a:p>
          <a:p>
            <a:r>
              <a:rPr lang="en-US" dirty="0"/>
              <a:t>&lt;/html&gt;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5023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D67122-6290-4983-9419-7736C97E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z-</a:t>
            </a:r>
            <a:r>
              <a:rPr lang="it-IT" dirty="0" err="1"/>
              <a:t>index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169D79-171A-4A98-9DE4-35A7AF23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 essa si imposta l'ordine di posizionamento dei vari elementi sulla base di una scala di livelli.</a:t>
            </a:r>
          </a:p>
        </p:txBody>
      </p:sp>
      <p:pic>
        <p:nvPicPr>
          <p:cNvPr id="7170" name="Picture 2" descr="screenshot">
            <a:extLst>
              <a:ext uri="{FF2B5EF4-FFF2-40B4-BE49-F238E27FC236}">
                <a16:creationId xmlns:a16="http://schemas.microsoft.com/office/drawing/2014/main" id="{CC4A36B1-4C47-4C30-9E16-9906E78A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85425"/>
            <a:ext cx="428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9920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5981EA-A62F-4310-AD70-F4A1F0D5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 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968FDD-307B-4FC3-8191-E6B5BA2E2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gestione del testo e della tipografia è un aspetto essenziale dei CSS. Le proprietà che definiscono il modo in cui il testo appare sullo schermo sono tante e abbiamo deciso di suddividere l’argomento in due lezioni. Iniziamo quindi dalle proprietà di base</a:t>
            </a:r>
          </a:p>
          <a:p>
            <a:endParaRPr lang="it-IT" dirty="0"/>
          </a:p>
          <a:p>
            <a:r>
              <a:rPr lang="it-IT" dirty="0"/>
              <a:t>il font da usare;</a:t>
            </a:r>
          </a:p>
          <a:p>
            <a:r>
              <a:rPr lang="it-IT" dirty="0"/>
              <a:t>la sua dimensione;</a:t>
            </a:r>
          </a:p>
          <a:p>
            <a:r>
              <a:rPr lang="it-IT" dirty="0"/>
              <a:t>la sua consistenza</a:t>
            </a:r>
          </a:p>
          <a:p>
            <a:r>
              <a:rPr lang="it-IT" dirty="0"/>
              <a:t>l’interlinea tra le righe;</a:t>
            </a:r>
          </a:p>
          <a:p>
            <a:r>
              <a:rPr lang="it-IT" dirty="0"/>
              <a:t>l’allineamento del testo:</a:t>
            </a:r>
          </a:p>
          <a:p>
            <a:r>
              <a:rPr lang="it-IT" dirty="0"/>
              <a:t>la sua decorazione (sottolineature, etc.).</a:t>
            </a:r>
          </a:p>
        </p:txBody>
      </p:sp>
    </p:spTree>
    <p:extLst>
      <p:ext uri="{BB962C8B-B14F-4D97-AF65-F5344CB8AC3E}">
        <p14:creationId xmlns:p14="http://schemas.microsoft.com/office/powerpoint/2010/main" val="27892202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32275F-BE7D-4D20-B64F-3AEAC588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Font-family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79D9F1-1CD6-40C7-BC9A-774AF87B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font-family</a:t>
            </a:r>
          </a:p>
          <a:p>
            <a:r>
              <a:rPr lang="it-IT" dirty="0"/>
              <a:t>La proprietà font-family serve a impostare il tipo di carattere tipografico per una qualunque porzione di testo. Si applica a tutti gli elementi ed è </a:t>
            </a:r>
            <a:r>
              <a:rPr lang="it-IT" dirty="0">
                <a:highlight>
                  <a:srgbClr val="FFFF00"/>
                </a:highlight>
              </a:rPr>
              <a:t>ereditata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dirty="0"/>
              <a:t>p {</a:t>
            </a:r>
            <a:r>
              <a:rPr lang="it-IT" b="1" dirty="0">
                <a:solidFill>
                  <a:srgbClr val="C00000"/>
                </a:solidFill>
              </a:rPr>
              <a:t>font-family</a:t>
            </a:r>
            <a:r>
              <a:rPr lang="it-IT" dirty="0"/>
              <a:t>: </a:t>
            </a:r>
            <a:r>
              <a:rPr lang="it-IT" dirty="0" err="1"/>
              <a:t>Arial</a:t>
            </a:r>
            <a:r>
              <a:rPr lang="it-IT" dirty="0"/>
              <a:t>, </a:t>
            </a:r>
            <a:r>
              <a:rPr lang="it-IT" dirty="0" err="1"/>
              <a:t>Verdana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Quando la pagina viene caricata, il browser tenterà di usare il primo font della lista. Se questo non è disponibile sul dispositivo dell’utente userà il secondo. In mancanza anche di questo, verrà utilizzato il font principale della famiglia sans-serif presente sul sistema.</a:t>
            </a:r>
          </a:p>
          <a:p>
            <a:endParaRPr lang="it-IT" dirty="0"/>
          </a:p>
          <a:p>
            <a:r>
              <a:rPr lang="it-IT" dirty="0" err="1"/>
              <a:t>serif</a:t>
            </a:r>
            <a:r>
              <a:rPr lang="it-IT" dirty="0"/>
              <a:t> (Times New Roman);</a:t>
            </a:r>
          </a:p>
          <a:p>
            <a:r>
              <a:rPr lang="it-IT" dirty="0"/>
              <a:t>sans-</a:t>
            </a:r>
            <a:r>
              <a:rPr lang="it-IT" dirty="0" err="1"/>
              <a:t>serif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);</a:t>
            </a:r>
          </a:p>
          <a:p>
            <a:r>
              <a:rPr lang="it-IT" dirty="0" err="1"/>
              <a:t>cursive</a:t>
            </a:r>
            <a:r>
              <a:rPr lang="it-IT" dirty="0"/>
              <a:t> (Comic Sans);</a:t>
            </a:r>
          </a:p>
          <a:p>
            <a:r>
              <a:rPr lang="it-IT" dirty="0"/>
              <a:t>fantasy (Allegro BT);</a:t>
            </a:r>
          </a:p>
          <a:p>
            <a:r>
              <a:rPr lang="it-IT" dirty="0" err="1"/>
              <a:t>monospace</a:t>
            </a:r>
            <a:r>
              <a:rPr lang="it-IT" dirty="0"/>
              <a:t> (</a:t>
            </a:r>
            <a:r>
              <a:rPr lang="it-IT" dirty="0" err="1"/>
              <a:t>Courier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185086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B240D2-0236-4C0E-9601-E2E54B26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usare </a:t>
            </a:r>
            <a:r>
              <a:rPr lang="it-IT" dirty="0" err="1"/>
              <a:t>google</a:t>
            </a:r>
            <a:r>
              <a:rPr lang="it-IT" dirty="0"/>
              <a:t> font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9C3F03-87AE-4B22-9642-3A9EF5E68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andare su </a:t>
            </a:r>
            <a:r>
              <a:rPr lang="it-IT" b="1" dirty="0" err="1">
                <a:solidFill>
                  <a:srgbClr val="C00000"/>
                </a:solidFill>
                <a:hlinkClick r:id="rId2"/>
              </a:rPr>
              <a:t>google</a:t>
            </a:r>
            <a:r>
              <a:rPr lang="it-IT" b="1" dirty="0">
                <a:solidFill>
                  <a:srgbClr val="C00000"/>
                </a:solidFill>
                <a:hlinkClick r:id="rId2"/>
              </a:rPr>
              <a:t> font</a:t>
            </a:r>
            <a:endParaRPr lang="it-IT" b="1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Cercare il font desiderato.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Copiare il link nella barra laterale a destra e inserirlo all’interno del tag «head» del documento.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it-IT" dirty="0"/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Nel file CSS usare la regola</a:t>
            </a:r>
            <a:br>
              <a:rPr lang="it-IT" dirty="0"/>
            </a:br>
            <a:r>
              <a:rPr lang="it-IT" b="1" i="0" dirty="0">
                <a:effectLst/>
                <a:latin typeface="Google Sans Mono"/>
              </a:rPr>
              <a:t>font-family: '</a:t>
            </a:r>
            <a:r>
              <a:rPr lang="it-IT" b="1" i="0" dirty="0" err="1">
                <a:effectLst/>
                <a:latin typeface="Google Sans Mono"/>
              </a:rPr>
              <a:t>Roboto</a:t>
            </a:r>
            <a:r>
              <a:rPr lang="it-IT" b="1" i="0" dirty="0">
                <a:effectLst/>
                <a:latin typeface="Google Sans Mono"/>
              </a:rPr>
              <a:t>', sans-serif;</a:t>
            </a:r>
          </a:p>
          <a:p>
            <a:pPr marL="201168" lvl="1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3AA72F-3ACC-1824-239D-91C4963D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97" y="4202586"/>
            <a:ext cx="3236867" cy="249508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301349-7E11-58D7-C326-EF2A17B43B8F}"/>
              </a:ext>
            </a:extLst>
          </p:cNvPr>
          <p:cNvSpPr txBox="1"/>
          <p:nvPr/>
        </p:nvSpPr>
        <p:spPr>
          <a:xfrm>
            <a:off x="755576" y="2780928"/>
            <a:ext cx="820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</a:t>
            </a:r>
            <a:r>
              <a:rPr lang="en-US" b="0" i="0" dirty="0" err="1">
                <a:effectLst/>
                <a:latin typeface="Google Sans Mono"/>
              </a:rPr>
              <a:t>preconnect</a:t>
            </a:r>
            <a:r>
              <a:rPr lang="en-US" b="0" i="0" dirty="0">
                <a:effectLst/>
                <a:latin typeface="Google Sans Mono"/>
              </a:rPr>
              <a:t>"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="https://fonts.googleapis.com"&gt;</a:t>
            </a:r>
            <a:br>
              <a:rPr lang="en-US" dirty="0"/>
            </a:br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</a:t>
            </a:r>
            <a:r>
              <a:rPr lang="en-US" b="0" i="0" dirty="0" err="1">
                <a:effectLst/>
                <a:latin typeface="Google Sans Mono"/>
              </a:rPr>
              <a:t>preconnect</a:t>
            </a:r>
            <a:r>
              <a:rPr lang="en-US" b="0" i="0" dirty="0">
                <a:effectLst/>
                <a:latin typeface="Google Sans Mono"/>
              </a:rPr>
              <a:t>"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="https://fonts.gstatic.com" </a:t>
            </a:r>
            <a:r>
              <a:rPr lang="en-US" b="0" i="0" dirty="0" err="1">
                <a:effectLst/>
                <a:latin typeface="Google Sans Mono"/>
              </a:rPr>
              <a:t>crossorigin</a:t>
            </a:r>
            <a:r>
              <a:rPr lang="en-US" b="0" i="0" dirty="0">
                <a:effectLst/>
                <a:latin typeface="Google Sans Mono"/>
              </a:rPr>
              <a:t>&gt;</a:t>
            </a:r>
            <a:br>
              <a:rPr lang="en-US" dirty="0"/>
            </a:br>
            <a:r>
              <a:rPr lang="en-US" b="0" i="0" dirty="0">
                <a:effectLst/>
                <a:latin typeface="Google Sans Mono"/>
              </a:rPr>
              <a:t>&lt;link </a:t>
            </a:r>
            <a:r>
              <a:rPr lang="en-US" b="0" i="0" dirty="0" err="1">
                <a:effectLst/>
                <a:latin typeface="Google Sans Mono"/>
              </a:rPr>
              <a:t>href</a:t>
            </a:r>
            <a:r>
              <a:rPr lang="en-US" b="0" i="0" dirty="0">
                <a:effectLst/>
                <a:latin typeface="Google Sans Mono"/>
              </a:rPr>
              <a:t>="https://fonts.googleapis.com/css2?family=</a:t>
            </a:r>
            <a:r>
              <a:rPr lang="en-US" b="1" i="0" dirty="0" err="1">
                <a:effectLst/>
                <a:latin typeface="inherit"/>
              </a:rPr>
              <a:t>Roboto</a:t>
            </a:r>
            <a:r>
              <a:rPr lang="en-US" i="0" dirty="0" err="1">
                <a:effectLst/>
                <a:latin typeface="inherit"/>
              </a:rPr>
              <a:t>&amp;</a:t>
            </a:r>
            <a:r>
              <a:rPr lang="en-US" b="0" i="0" dirty="0" err="1">
                <a:effectLst/>
                <a:latin typeface="Google Sans Mono"/>
              </a:rPr>
              <a:t>display</a:t>
            </a:r>
            <a:r>
              <a:rPr lang="en-US" b="0" i="0" dirty="0">
                <a:effectLst/>
                <a:latin typeface="Google Sans Mono"/>
              </a:rPr>
              <a:t>=swap" </a:t>
            </a:r>
            <a:r>
              <a:rPr lang="en-US" b="0" i="0" dirty="0" err="1">
                <a:effectLst/>
                <a:latin typeface="Google Sans Mono"/>
              </a:rPr>
              <a:t>rel</a:t>
            </a:r>
            <a:r>
              <a:rPr lang="en-US" b="0" i="0" dirty="0">
                <a:effectLst/>
                <a:latin typeface="Google Sans Mono"/>
              </a:rPr>
              <a:t>="stylesheet"&gt;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3022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F4F88-0155-4646-BDCE-26F552C6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inserire un font dal </a:t>
            </a:r>
            <a:r>
              <a:rPr lang="it-IT" dirty="0" err="1"/>
              <a:t>ttf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2C07AD-3194-45C3-AF4A-B67AAEC8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scaricare il font ad esempio </a:t>
            </a:r>
            <a:r>
              <a:rPr lang="it-IT" dirty="0" err="1"/>
              <a:t>fontsquirrel</a:t>
            </a:r>
            <a:endParaRPr lang="it-IT" dirty="0"/>
          </a:p>
          <a:p>
            <a:r>
              <a:rPr lang="it-IT" dirty="0">
                <a:hlinkClick r:id="rId2"/>
              </a:rPr>
              <a:t>https://www.fontsquirrel.com/</a:t>
            </a:r>
            <a:endParaRPr lang="it-IT" dirty="0"/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Mettere il file scaricato nella cartella (nell'esempio /fonts)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includerlo nel </a:t>
            </a:r>
            <a:r>
              <a:rPr lang="it-IT" dirty="0" err="1"/>
              <a:t>css</a:t>
            </a:r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@font-face</a:t>
            </a:r>
            <a:r>
              <a:rPr lang="it-IT" dirty="0"/>
              <a:t>{</a:t>
            </a:r>
          </a:p>
          <a:p>
            <a:r>
              <a:rPr lang="it-IT" dirty="0" err="1"/>
              <a:t>src</a:t>
            </a:r>
            <a:r>
              <a:rPr lang="it-IT" dirty="0"/>
              <a:t>: </a:t>
            </a:r>
            <a:r>
              <a:rPr lang="it-IT" dirty="0" err="1"/>
              <a:t>url</a:t>
            </a:r>
            <a:r>
              <a:rPr lang="it-IT" dirty="0"/>
              <a:t>("fonts/SinkinSans-100Thin.otf");</a:t>
            </a:r>
          </a:p>
          <a:p>
            <a:r>
              <a:rPr lang="it-IT" dirty="0"/>
              <a:t>font-family: </a:t>
            </a:r>
            <a:r>
              <a:rPr lang="it-IT" dirty="0" err="1"/>
              <a:t>SinkinSans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body { </a:t>
            </a:r>
          </a:p>
          <a:p>
            <a:r>
              <a:rPr lang="it-IT" dirty="0"/>
              <a:t>font-family: </a:t>
            </a:r>
            <a:r>
              <a:rPr lang="it-IT" dirty="0" err="1"/>
              <a:t>SinkinSans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08515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B3273-18BC-4249-BFE4-AB46262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184126-FC8A-4062-BAD5-F76F1C42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è la proprietà considerata essenziale nella definizione dell’aspetto del testo, di cui definisce le dimensioni. È applicabile a tutti gli elementi ed ereditata.</a:t>
            </a:r>
          </a:p>
          <a:p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Dimensione assoluta </a:t>
            </a:r>
            <a:r>
              <a:rPr lang="it-IT" dirty="0"/>
              <a:t>significa che essa non dipende da nessun altro elemento ed è quella definita dall’unità di misura usata. </a:t>
            </a:r>
          </a:p>
          <a:p>
            <a:r>
              <a:rPr lang="it-IT" b="1" dirty="0">
                <a:solidFill>
                  <a:srgbClr val="C00000"/>
                </a:solidFill>
              </a:rPr>
              <a:t>Dimensione relativa</a:t>
            </a:r>
            <a:r>
              <a:rPr lang="it-IT" dirty="0">
                <a:solidFill>
                  <a:srgbClr val="C00000"/>
                </a:solidFill>
              </a:rPr>
              <a:t> </a:t>
            </a:r>
            <a:r>
              <a:rPr lang="it-IT" dirty="0"/>
              <a:t>significa che essa viene calcolata in base alla dimensione del testo </a:t>
            </a:r>
            <a:r>
              <a:rPr lang="it-IT" dirty="0">
                <a:highlight>
                  <a:srgbClr val="FFFF00"/>
                </a:highlight>
              </a:rPr>
              <a:t>dell’elemento parente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Valori dimensione assoluta: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le sette </a:t>
            </a:r>
            <a:r>
              <a:rPr lang="it-IT" b="1" dirty="0">
                <a:solidFill>
                  <a:srgbClr val="C00000"/>
                </a:solidFill>
              </a:rPr>
              <a:t>parole chiave </a:t>
            </a:r>
            <a:r>
              <a:rPr lang="it-IT" dirty="0"/>
              <a:t>xx-small, x-small, small, medium, large, x-large, xx-large;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quelli espressi con le seguenti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  <a:r>
              <a:rPr lang="it-IT" dirty="0"/>
              <a:t>: pixel (px), centimetri (cm), millimetri (mm), punti (</a:t>
            </a:r>
            <a:r>
              <a:rPr lang="it-IT" dirty="0" err="1"/>
              <a:t>pt</a:t>
            </a:r>
            <a:r>
              <a:rPr lang="it-IT" dirty="0"/>
              <a:t>), </a:t>
            </a:r>
            <a:r>
              <a:rPr lang="it-IT" dirty="0" err="1"/>
              <a:t>picas</a:t>
            </a:r>
            <a:r>
              <a:rPr lang="it-IT" dirty="0"/>
              <a:t> (pc), pollici (in), x-</a:t>
            </a:r>
            <a:r>
              <a:rPr lang="it-IT" dirty="0" err="1"/>
              <a:t>height</a:t>
            </a:r>
            <a:r>
              <a:rPr lang="it-IT" dirty="0"/>
              <a:t> (ex). </a:t>
            </a:r>
            <a:br>
              <a:rPr lang="it-IT" dirty="0"/>
            </a:br>
            <a:r>
              <a:rPr lang="it-IT" dirty="0"/>
              <a:t>Di tutte queste unità, le uniche proponibili per il testo sono </a:t>
            </a:r>
            <a:r>
              <a:rPr lang="it-IT" b="1" dirty="0">
                <a:solidFill>
                  <a:srgbClr val="C00000"/>
                </a:solidFill>
              </a:rPr>
              <a:t>punti e pixel</a:t>
            </a:r>
            <a:r>
              <a:rPr lang="it-IT" dirty="0"/>
              <a:t>. Si consiglia di usare la prima solo per CSS destinati alla stampa.</a:t>
            </a:r>
          </a:p>
        </p:txBody>
      </p:sp>
    </p:spTree>
    <p:extLst>
      <p:ext uri="{BB962C8B-B14F-4D97-AF65-F5344CB8AC3E}">
        <p14:creationId xmlns:p14="http://schemas.microsoft.com/office/powerpoint/2010/main" val="16836115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B3273-18BC-4249-BFE4-AB462623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size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184126-FC8A-4062-BAD5-F76F1C42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</a:t>
            </a:r>
            <a:r>
              <a:rPr lang="it-IT" b="1" u="sng" dirty="0"/>
              <a:t>valori relativi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le parole chiave </a:t>
            </a:r>
            <a:r>
              <a:rPr lang="it-IT" b="1" dirty="0" err="1">
                <a:solidFill>
                  <a:srgbClr val="C00000"/>
                </a:solidFill>
              </a:rPr>
              <a:t>smaller</a:t>
            </a:r>
            <a:r>
              <a:rPr lang="it-IT" dirty="0"/>
              <a:t> e </a:t>
            </a:r>
            <a:r>
              <a:rPr lang="it-IT" b="1" dirty="0" err="1">
                <a:solidFill>
                  <a:srgbClr val="C00000"/>
                </a:solidFill>
              </a:rPr>
              <a:t>larger</a:t>
            </a: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quelli espressi in </a:t>
            </a:r>
            <a:r>
              <a:rPr lang="it-IT" b="1" dirty="0">
                <a:solidFill>
                  <a:srgbClr val="C00000"/>
                </a:solidFill>
              </a:rPr>
              <a:t>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quelli espressi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it-IT" dirty="0"/>
          </a:p>
          <a:p>
            <a:r>
              <a:rPr lang="it-IT" dirty="0"/>
              <a:t>Nelle pratiche più comuni, la scelta del dimensionamento dei font viene fatta tra pixel, </a:t>
            </a:r>
            <a:r>
              <a:rPr lang="it-IT" dirty="0" err="1"/>
              <a:t>em</a:t>
            </a:r>
            <a:r>
              <a:rPr lang="it-IT" dirty="0"/>
              <a:t>, rem e percentuale.</a:t>
            </a:r>
          </a:p>
          <a:p>
            <a:endParaRPr lang="it-IT" dirty="0"/>
          </a:p>
          <a:p>
            <a:pPr marL="114300" indent="0">
              <a:buNone/>
            </a:pPr>
            <a:r>
              <a:rPr lang="it-IT" dirty="0"/>
              <a:t>* Se la dimensione di un font dovrebbe essere 12px, mettere 2em lo fa diventare 24px, mentre metterlo 3em significa metterlo 36px</a:t>
            </a:r>
          </a:p>
        </p:txBody>
      </p:sp>
    </p:spTree>
    <p:extLst>
      <p:ext uri="{BB962C8B-B14F-4D97-AF65-F5344CB8AC3E}">
        <p14:creationId xmlns:p14="http://schemas.microsoft.com/office/powerpoint/2010/main" val="3052575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3A631-74C7-4705-90C2-03316A16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weight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9D6A99-B02C-4CCD-9180-3785DA02F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Serve a definire la </a:t>
            </a:r>
            <a:r>
              <a:rPr lang="it-IT" b="1" dirty="0">
                <a:solidFill>
                  <a:srgbClr val="C00000"/>
                </a:solidFill>
              </a:rPr>
              <a:t>consistenza</a:t>
            </a:r>
            <a:r>
              <a:rPr lang="it-IT" dirty="0"/>
              <a:t> o "peso" visivo del testo. Si applica a tutti gli elementi ed è ereditata</a:t>
            </a:r>
          </a:p>
          <a:p>
            <a:r>
              <a:rPr lang="it-IT" dirty="0"/>
              <a:t>Il "peso" visivo di un carattere può essere espresso con una </a:t>
            </a:r>
            <a:r>
              <a:rPr lang="it-IT" b="1" dirty="0">
                <a:solidFill>
                  <a:srgbClr val="C00000"/>
                </a:solidFill>
              </a:rPr>
              <a:t>scala numerica</a:t>
            </a:r>
            <a:r>
              <a:rPr lang="it-IT" dirty="0"/>
              <a:t> o con </a:t>
            </a:r>
            <a:r>
              <a:rPr lang="it-IT" b="1" dirty="0">
                <a:solidFill>
                  <a:srgbClr val="C00000"/>
                </a:solidFill>
              </a:rPr>
              <a:t>parole chiave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valori numerici</a:t>
            </a:r>
            <a:r>
              <a:rPr lang="it-IT" dirty="0"/>
              <a:t>: 100 – 200 – 300 – 400 – 500 – 600 – 700 – 800 – 900 ordinati in senso crescente (dal più leggero al più pesante);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default, è l’aspetto normale del font ed equivale al valore 400;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bold</a:t>
            </a:r>
            <a:r>
              <a:rPr lang="it-IT" dirty="0"/>
              <a:t>: il carattere acquista l’aspetto che definiamo in genere ‘grassetto’; equivale a 700;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bolder</a:t>
            </a:r>
            <a:r>
              <a:rPr lang="it-IT" dirty="0"/>
              <a:t>: misura relativa; serve a specificare che una determinata porzione di testo dovrà apparire più pesante a livello visuale rispetto al testo dell’elemento parente;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lighter</a:t>
            </a:r>
            <a:r>
              <a:rPr lang="it-IT" dirty="0"/>
              <a:t>: misura relativa; il testo sarà più leggero di quello dell’elemento parente.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{font-</a:t>
            </a:r>
            <a:r>
              <a:rPr lang="it-IT" dirty="0" err="1"/>
              <a:t>weight</a:t>
            </a:r>
            <a:r>
              <a:rPr lang="it-IT" dirty="0"/>
              <a:t>: 900;}</a:t>
            </a:r>
          </a:p>
          <a:p>
            <a:r>
              <a:rPr lang="it-IT" dirty="0"/>
              <a:t>div {font-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6876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461FEC-67A2-41A6-BD6B-2C8AA15F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1AB77-EC5B-4C47-A6E3-3FD60E57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Imposta le caratteristiche del testo in base ad uno di questi tre valori: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testo mantiene il suo aspetto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italic</a:t>
            </a:r>
            <a:r>
              <a:rPr lang="it-IT" dirty="0"/>
              <a:t>: formatta il testo in </a:t>
            </a:r>
            <a:r>
              <a:rPr lang="it-IT" b="1" dirty="0"/>
              <a:t>corsivo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oblique</a:t>
            </a:r>
            <a:r>
              <a:rPr lang="it-IT" dirty="0"/>
              <a:t>: praticamente simile a </a:t>
            </a:r>
            <a:r>
              <a:rPr lang="it-IT" dirty="0" err="1"/>
              <a:t>italic</a:t>
            </a:r>
            <a:r>
              <a:rPr lang="it-IT" dirty="0"/>
              <a:t>. E’ possibile specificare un angolo di inclinazione che va da -90 a 90 gradi. Valore di default: 14deg.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La proprietà si applica a tutti gli elementi ed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font-style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 {font-style: </a:t>
            </a:r>
            <a:r>
              <a:rPr lang="it-IT" dirty="0" err="1"/>
              <a:t>italic</a:t>
            </a:r>
            <a:r>
              <a:rPr lang="it-IT" dirty="0"/>
              <a:t>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541D69-F298-F19C-989B-29C517EA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7" y="4873916"/>
            <a:ext cx="187668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33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CE7BF-9DAA-4E12-A1EC-ACD79B96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line-</a:t>
            </a:r>
            <a:r>
              <a:rPr lang="it-IT" dirty="0" err="1"/>
              <a:t>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F95510-961D-49E8-9231-6C8A8813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496944" cy="349612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Serve a definire </a:t>
            </a:r>
            <a:r>
              <a:rPr lang="it-IT" b="1" dirty="0"/>
              <a:t>l’altezza di una riga di testo </a:t>
            </a:r>
            <a:r>
              <a:rPr lang="it-IT" dirty="0"/>
              <a:t>all’interno di un elemento blocco. Ma l’effetto ottenuto è appunto quello di impostare uno </a:t>
            </a:r>
            <a:r>
              <a:rPr lang="it-IT" b="1" dirty="0"/>
              <a:t>spazio tra le righe</a:t>
            </a:r>
          </a:p>
          <a:p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browser separerà le righe con uno spazio ritenuto "ragionevole"; dovrebbe corrispondere a un valore numerico compreso </a:t>
            </a:r>
            <a:r>
              <a:rPr lang="it-IT" b="1" dirty="0"/>
              <a:t>tra 1 e 1.2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</a:t>
            </a:r>
            <a:r>
              <a:rPr lang="it-IT" dirty="0"/>
              <a:t>: usando valori numerici tipo </a:t>
            </a:r>
            <a:r>
              <a:rPr lang="it-IT" b="1" dirty="0"/>
              <a:t>1.2, 1.3, 1.5 </a:t>
            </a:r>
            <a:r>
              <a:rPr lang="it-IT" dirty="0"/>
              <a:t>si ottiene questo risultato: l’altezza della riga sarà uguale alla </a:t>
            </a:r>
            <a:r>
              <a:rPr lang="it-IT" b="1" dirty="0"/>
              <a:t>dimensione del font moltiplicata per questo valore</a:t>
            </a:r>
            <a:r>
              <a:rPr lang="it-IT" dirty="0"/>
              <a:t>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numerico con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  <a:r>
              <a:rPr lang="it-IT" dirty="0"/>
              <a:t>: l’altezza della riga sarà uguale alla dimensione specificata;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l’altezza della riga viene calcolata come una </a:t>
            </a:r>
            <a:r>
              <a:rPr lang="it-IT" b="1" dirty="0"/>
              <a:t>percentuale della dimensione del font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r>
              <a:rPr lang="it-IT" dirty="0"/>
              <a:t>p {line-</a:t>
            </a:r>
            <a:r>
              <a:rPr lang="it-IT" dirty="0" err="1"/>
              <a:t>height</a:t>
            </a:r>
            <a:r>
              <a:rPr lang="it-IT" dirty="0"/>
              <a:t>: 1.5;}</a:t>
            </a:r>
          </a:p>
          <a:p>
            <a:r>
              <a:rPr lang="it-IT" dirty="0"/>
              <a:t>body {line-</a:t>
            </a:r>
            <a:r>
              <a:rPr lang="it-IT" dirty="0" err="1"/>
              <a:t>height</a:t>
            </a:r>
            <a:r>
              <a:rPr lang="it-IT" dirty="0"/>
              <a:t>: 15px;}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B7BB58-8ED5-C5C9-E69E-F1EB1194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43" y="4941168"/>
            <a:ext cx="1962424" cy="12574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5368D15-6C06-FFA3-AF55-AE49F3CF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4575486"/>
            <a:ext cx="2062927" cy="21328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543467-4621-587C-2168-E48A30CD2F68}"/>
              </a:ext>
            </a:extLst>
          </p:cNvPr>
          <p:cNvSpPr txBox="1"/>
          <p:nvPr/>
        </p:nvSpPr>
        <p:spPr>
          <a:xfrm>
            <a:off x="3496073" y="4664169"/>
            <a:ext cx="143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C00000"/>
                </a:solidFill>
              </a:rPr>
              <a:t>Line-</a:t>
            </a:r>
            <a:r>
              <a:rPr lang="it-IT" sz="1200" b="1" dirty="0" err="1">
                <a:solidFill>
                  <a:srgbClr val="C00000"/>
                </a:solidFill>
              </a:rPr>
              <a:t>height</a:t>
            </a:r>
            <a:r>
              <a:rPr lang="it-IT" sz="1200" b="1" dirty="0">
                <a:solidFill>
                  <a:srgbClr val="C00000"/>
                </a:solidFill>
              </a:rPr>
              <a:t>: </a:t>
            </a:r>
            <a:r>
              <a:rPr lang="it-IT" sz="1200" b="1" dirty="0" err="1">
                <a:solidFill>
                  <a:srgbClr val="C00000"/>
                </a:solidFill>
              </a:rPr>
              <a:t>normal</a:t>
            </a:r>
            <a:endParaRPr lang="it-IT" sz="1200" b="1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6FCAA7-A917-16FC-86FA-17A942E530B3}"/>
              </a:ext>
            </a:extLst>
          </p:cNvPr>
          <p:cNvSpPr txBox="1"/>
          <p:nvPr/>
        </p:nvSpPr>
        <p:spPr>
          <a:xfrm>
            <a:off x="6444208" y="4332716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C00000"/>
                </a:solidFill>
              </a:rPr>
              <a:t>Line-height:2.5</a:t>
            </a:r>
          </a:p>
        </p:txBody>
      </p:sp>
    </p:spTree>
    <p:extLst>
      <p:ext uri="{BB962C8B-B14F-4D97-AF65-F5344CB8AC3E}">
        <p14:creationId xmlns:p14="http://schemas.microsoft.com/office/powerpoint/2010/main" val="280983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F904A4-1356-4441-8AC8-F28FADF7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@import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B98002-DAB4-4FCC-910E-750769152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Un altro modo per caricare CSS esterni è usare la </a:t>
            </a:r>
            <a:r>
              <a:rPr lang="it-IT" b="1" dirty="0">
                <a:solidFill>
                  <a:srgbClr val="C00000"/>
                </a:solidFill>
              </a:rPr>
              <a:t>direttiva @import </a:t>
            </a:r>
            <a:r>
              <a:rPr lang="it-IT" dirty="0"/>
              <a:t>all’interno </a:t>
            </a:r>
            <a:r>
              <a:rPr lang="it-IT" b="1" dirty="0"/>
              <a:t>dell’elemento &lt;style&gt;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&lt;html&gt;</a:t>
            </a:r>
          </a:p>
          <a:p>
            <a:r>
              <a:rPr lang="it-IT" dirty="0"/>
              <a:t> &lt;head&gt;</a:t>
            </a:r>
          </a:p>
          <a:p>
            <a:r>
              <a:rPr lang="it-IT" dirty="0"/>
              <a:t>  &lt;style&gt;</a:t>
            </a:r>
          </a:p>
          <a:p>
            <a:r>
              <a:rPr lang="it-IT" dirty="0"/>
              <a:t>   @import </a:t>
            </a:r>
            <a:r>
              <a:rPr lang="it-IT" dirty="0" err="1"/>
              <a:t>url</a:t>
            </a:r>
            <a:r>
              <a:rPr lang="it-IT" dirty="0"/>
              <a:t>(style.css);</a:t>
            </a:r>
          </a:p>
          <a:p>
            <a:r>
              <a:rPr lang="it-IT" dirty="0"/>
              <a:t>  &lt;/style&gt;</a:t>
            </a:r>
          </a:p>
          <a:p>
            <a:r>
              <a:rPr lang="it-IT" dirty="0"/>
              <a:t> &lt;/head&gt;</a:t>
            </a:r>
          </a:p>
          <a:p>
            <a:r>
              <a:rPr lang="it-IT" dirty="0"/>
              <a:t> &lt;body&gt;</a:t>
            </a:r>
          </a:p>
          <a:p>
            <a:r>
              <a:rPr lang="it-IT" dirty="0"/>
              <a:t> [...]</a:t>
            </a:r>
          </a:p>
          <a:p>
            <a:r>
              <a:rPr lang="it-IT" dirty="0"/>
              <a:t>&lt;/html&gt;</a:t>
            </a:r>
          </a:p>
          <a:p>
            <a:r>
              <a:rPr lang="it-IT" b="1" dirty="0"/>
              <a:t>La </a:t>
            </a:r>
            <a:r>
              <a:rPr lang="it-IT" b="1" u="dbl" dirty="0"/>
              <a:t>direttiva import deve essere </a:t>
            </a:r>
            <a:r>
              <a:rPr lang="it-IT" b="1" u="dbl" dirty="0">
                <a:highlight>
                  <a:srgbClr val="FFFF00"/>
                </a:highlight>
              </a:rPr>
              <a:t>la prima all’interno dell’attributo style</a:t>
            </a:r>
          </a:p>
        </p:txBody>
      </p:sp>
    </p:spTree>
    <p:extLst>
      <p:ext uri="{BB962C8B-B14F-4D97-AF65-F5344CB8AC3E}">
        <p14:creationId xmlns:p14="http://schemas.microsoft.com/office/powerpoint/2010/main" val="22550402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584DA5-8010-494C-AF1F-D7A02A27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4B93F6-723E-4FDF-9BC2-D85740CDE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font è una proprietà a </a:t>
            </a:r>
            <a:r>
              <a:rPr lang="it-IT" dirty="0">
                <a:highlight>
                  <a:srgbClr val="FFFF00"/>
                </a:highlight>
              </a:rPr>
              <a:t>sintassi abbreviata </a:t>
            </a:r>
            <a:r>
              <a:rPr lang="it-IT" dirty="0"/>
              <a:t>che serve ad impostare con una sola dichiarazione tutte le principali caratteristiche del testo. Le proprietà definibili in forma abbreviata con font sono:</a:t>
            </a:r>
          </a:p>
          <a:p>
            <a:endParaRPr lang="it-IT" dirty="0"/>
          </a:p>
          <a:p>
            <a:r>
              <a:rPr lang="it-IT" dirty="0"/>
              <a:t>font-family;</a:t>
            </a:r>
          </a:p>
          <a:p>
            <a:r>
              <a:rPr lang="it-IT" dirty="0"/>
              <a:t>font-</a:t>
            </a:r>
            <a:r>
              <a:rPr lang="it-IT" dirty="0" err="1"/>
              <a:t>size</a:t>
            </a:r>
            <a:r>
              <a:rPr lang="it-IT" dirty="0"/>
              <a:t>;</a:t>
            </a:r>
          </a:p>
          <a:p>
            <a:r>
              <a:rPr lang="it-IT" dirty="0"/>
              <a:t>line-</a:t>
            </a:r>
            <a:r>
              <a:rPr lang="it-IT" dirty="0" err="1"/>
              <a:t>height</a:t>
            </a:r>
            <a:r>
              <a:rPr lang="it-IT" dirty="0"/>
              <a:t>;</a:t>
            </a:r>
          </a:p>
          <a:p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;</a:t>
            </a:r>
          </a:p>
          <a:p>
            <a:r>
              <a:rPr lang="it-IT" dirty="0"/>
              <a:t>font-style;</a:t>
            </a:r>
          </a:p>
          <a:p>
            <a:r>
              <a:rPr lang="it-IT" dirty="0"/>
              <a:t>font-</a:t>
            </a:r>
            <a:r>
              <a:rPr lang="it-IT" dirty="0" err="1"/>
              <a:t>variant</a:t>
            </a:r>
            <a:r>
              <a:rPr lang="it-IT" dirty="0"/>
              <a:t>;</a:t>
            </a:r>
          </a:p>
          <a:p>
            <a:endParaRPr lang="it-IT" dirty="0"/>
          </a:p>
          <a:p>
            <a:pPr algn="ctr"/>
            <a:r>
              <a:rPr lang="en-US" b="1" dirty="0"/>
              <a:t>p {font: bold 12px/1.5 Georgia, "Times New Roman", serif;}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9236211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8B173-CF44-4E7F-B081-42540EFD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decoration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01082-E0EF-486E-A519-275007A76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792273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I </a:t>
            </a:r>
            <a:r>
              <a:rPr lang="it-IT" b="1" u="sng" dirty="0"/>
              <a:t>valori</a:t>
            </a:r>
            <a:r>
              <a:rPr lang="it-IT" dirty="0"/>
              <a:t> che è possibile usare sono: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il testo non avrà alcuna decorazione particolare;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underline</a:t>
            </a:r>
            <a:r>
              <a:rPr lang="it-IT" dirty="0"/>
              <a:t>: il testo sarà </a:t>
            </a:r>
            <a:r>
              <a:rPr lang="it-IT" b="1" dirty="0"/>
              <a:t>sottolineato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overline</a:t>
            </a:r>
            <a:r>
              <a:rPr lang="it-IT" dirty="0"/>
              <a:t>: il testo avrà una </a:t>
            </a:r>
            <a:r>
              <a:rPr lang="it-IT" b="1" dirty="0"/>
              <a:t>linea superiore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line-</a:t>
            </a:r>
            <a:r>
              <a:rPr lang="it-IT" b="1" dirty="0" err="1">
                <a:solidFill>
                  <a:srgbClr val="C00000"/>
                </a:solidFill>
              </a:rPr>
              <a:t>through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 il testo sarà attraversato da una </a:t>
            </a:r>
            <a:r>
              <a:rPr lang="it-IT" b="1" dirty="0"/>
              <a:t>linea orizzontale al centro</a:t>
            </a:r>
            <a:r>
              <a:rPr lang="it-IT" dirty="0"/>
              <a:t>;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{text-</a:t>
            </a:r>
            <a:r>
              <a:rPr lang="it-IT" dirty="0" err="1"/>
              <a:t>decoration</a:t>
            </a:r>
            <a:r>
              <a:rPr lang="it-IT" dirty="0"/>
              <a:t>: none;}</a:t>
            </a:r>
          </a:p>
          <a:p>
            <a:r>
              <a:rPr lang="it-IT" dirty="0"/>
              <a:t>a { 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hlinkClick r:id="rId2"/>
              </a:rPr>
              <a:t>text-</a:t>
            </a:r>
            <a:r>
              <a:rPr lang="it-IT" dirty="0" err="1">
                <a:hlinkClick r:id="rId2"/>
              </a:rPr>
              <a:t>decoration</a:t>
            </a:r>
            <a:r>
              <a:rPr lang="it-IT" dirty="0">
                <a:hlinkClick r:id="rId2"/>
              </a:rPr>
              <a:t>-style</a:t>
            </a:r>
            <a:r>
              <a:rPr lang="it-IT" dirty="0"/>
              <a:t> (</a:t>
            </a:r>
            <a:r>
              <a:rPr lang="en-US" dirty="0"/>
              <a:t> solid, wavy, dotted, dashed, double)</a:t>
            </a:r>
            <a:endParaRPr lang="it-IT" dirty="0"/>
          </a:p>
          <a:p>
            <a:r>
              <a:rPr lang="it-IT" dirty="0">
                <a:hlinkClick r:id="rId3"/>
              </a:rPr>
              <a:t>text-</a:t>
            </a:r>
            <a:r>
              <a:rPr lang="it-IT" dirty="0" err="1">
                <a:hlinkClick r:id="rId3"/>
              </a:rPr>
              <a:t>decoration</a:t>
            </a:r>
            <a:r>
              <a:rPr lang="it-IT" dirty="0">
                <a:hlinkClick r:id="rId3"/>
              </a:rPr>
              <a:t>-color</a:t>
            </a:r>
            <a:endParaRPr lang="it-IT" dirty="0"/>
          </a:p>
          <a:p>
            <a:r>
              <a:rPr lang="it-IT" dirty="0">
                <a:hlinkClick r:id="rId4"/>
              </a:rPr>
              <a:t>text-</a:t>
            </a:r>
            <a:r>
              <a:rPr lang="it-IT" dirty="0" err="1">
                <a:hlinkClick r:id="rId4"/>
              </a:rPr>
              <a:t>decoration</a:t>
            </a:r>
            <a:r>
              <a:rPr lang="it-IT" dirty="0">
                <a:hlinkClick r:id="rId4"/>
              </a:rPr>
              <a:t>-line</a:t>
            </a:r>
            <a:r>
              <a:rPr lang="it-IT" dirty="0"/>
              <a:t> (</a:t>
            </a:r>
            <a:r>
              <a:rPr lang="it-IT" dirty="0" err="1"/>
              <a:t>underline</a:t>
            </a:r>
            <a:r>
              <a:rPr lang="it-IT" dirty="0"/>
              <a:t>, </a:t>
            </a:r>
            <a:r>
              <a:rPr lang="it-IT" dirty="0" err="1"/>
              <a:t>overline</a:t>
            </a:r>
            <a:r>
              <a:rPr lang="it-IT" dirty="0"/>
              <a:t>, line-</a:t>
            </a:r>
            <a:r>
              <a:rPr lang="it-IT" dirty="0" err="1"/>
              <a:t>through</a:t>
            </a:r>
            <a:r>
              <a:rPr lang="it-IT" dirty="0"/>
              <a:t>))</a:t>
            </a:r>
          </a:p>
          <a:p>
            <a:r>
              <a:rPr lang="it-IT" dirty="0">
                <a:hlinkClick r:id="rId5"/>
              </a:rPr>
              <a:t>text-</a:t>
            </a:r>
            <a:r>
              <a:rPr lang="it-IT" dirty="0" err="1">
                <a:hlinkClick r:id="rId5"/>
              </a:rPr>
              <a:t>decoration</a:t>
            </a:r>
            <a:r>
              <a:rPr lang="it-IT" dirty="0">
                <a:hlinkClick r:id="rId5"/>
              </a:rPr>
              <a:t>-</a:t>
            </a:r>
            <a:r>
              <a:rPr lang="it-IT" dirty="0" err="1">
                <a:hlinkClick r:id="rId5"/>
              </a:rPr>
              <a:t>thickness</a:t>
            </a:r>
            <a:r>
              <a:rPr lang="it-IT" dirty="0"/>
              <a:t> (valore </a:t>
            </a:r>
            <a:r>
              <a:rPr lang="it-IT" dirty="0" err="1"/>
              <a:t>num</a:t>
            </a:r>
            <a:r>
              <a:rPr lang="it-IT" dirty="0"/>
              <a:t> con unità misura, %)). Imposta lo spessore del text-</a:t>
            </a:r>
            <a:r>
              <a:rPr lang="it-IT" dirty="0" err="1"/>
              <a:t>decoration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b="1" u="sng" dirty="0"/>
              <a:t>Sintassi abbreviata: </a:t>
            </a:r>
          </a:p>
          <a:p>
            <a:r>
              <a:rPr lang="it-IT" dirty="0"/>
              <a:t>Selettore{text-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 </a:t>
            </a:r>
            <a:r>
              <a:rPr lang="it-IT" dirty="0" err="1"/>
              <a:t>wavy</a:t>
            </a:r>
            <a:r>
              <a:rPr lang="it-IT" dirty="0"/>
              <a:t> green 3px; }	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0D714F-5D19-D2A4-CA19-04E664E172D3}"/>
              </a:ext>
            </a:extLst>
          </p:cNvPr>
          <p:cNvSpPr txBox="1"/>
          <p:nvPr/>
        </p:nvSpPr>
        <p:spPr>
          <a:xfrm>
            <a:off x="4023909" y="2019255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u="sng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happy </a:t>
            </a:r>
            <a:r>
              <a:rPr lang="it-IT" sz="1400" b="0" i="0" u="sng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lang="it-IT" sz="1400" b="0" i="0" u="sng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u="sng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right</a:t>
            </a:r>
            <a:endParaRPr lang="it-IT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FA2B80-F847-CE9A-50EF-544F96C64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2306618"/>
            <a:ext cx="1296144" cy="2408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9C2F31-6538-D0D0-3517-0493758F8056}"/>
              </a:ext>
            </a:extLst>
          </p:cNvPr>
          <p:cNvSpPr txBox="1"/>
          <p:nvPr/>
        </p:nvSpPr>
        <p:spPr>
          <a:xfrm>
            <a:off x="7164288" y="2547432"/>
            <a:ext cx="151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it-IT" sz="1400" b="0" i="0" strike="sngStrike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happy </a:t>
            </a:r>
            <a:r>
              <a:rPr lang="it-IT" sz="1400" b="0" i="0" strike="sngStrike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lang="it-IT" sz="1400" b="0" i="0" strike="sngStrike" dirty="0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400" b="0" i="0" strike="sngStrike" dirty="0" err="1">
                <a:solidFill>
                  <a:srgbClr val="352995"/>
                </a:solidFill>
                <a:effectLst/>
                <a:latin typeface="Arial" panose="020B0604020202020204" pitchFamily="34" charset="0"/>
              </a:rPr>
              <a:t>right</a:t>
            </a:r>
            <a:endParaRPr lang="it-IT" sz="1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AD2D70-26D0-3E01-DE2E-EBB352F0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6" y="4960332"/>
            <a:ext cx="313416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91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FDA34-359F-4A7C-B0C4-34A77B17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font-</a:t>
            </a:r>
            <a:r>
              <a:rPr lang="it-IT" dirty="0" err="1"/>
              <a:t>variant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6D4D19-25AD-4A7D-BCAC-3733FD8E7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</a:t>
            </a:r>
            <a:r>
              <a:rPr lang="it-IT" b="1" dirty="0"/>
              <a:t>trasformare il testo in maiuscoletto </a:t>
            </a:r>
            <a:r>
              <a:rPr lang="it-IT" dirty="0"/>
              <a:t>(lettere in maiuscolo rese con dimensioni uguali ai caratteri minuscoli ).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font-</a:t>
            </a:r>
            <a:r>
              <a:rPr lang="it-IT" b="1" dirty="0" err="1">
                <a:solidFill>
                  <a:srgbClr val="C00000"/>
                </a:solidFill>
              </a:rPr>
              <a:t>variant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I valori possibili sono solo due: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il testo ha il suo aspetto normale; valore iniziale e di default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small-</a:t>
            </a:r>
            <a:r>
              <a:rPr lang="it-IT" b="1" dirty="0" err="1">
                <a:solidFill>
                  <a:srgbClr val="C00000"/>
                </a:solidFill>
              </a:rPr>
              <a:t>caps</a:t>
            </a:r>
            <a:r>
              <a:rPr lang="it-IT" dirty="0"/>
              <a:t>: trasforma il testo in maiuscoletto.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all</a:t>
            </a:r>
            <a:r>
              <a:rPr lang="it-IT" b="1" dirty="0">
                <a:solidFill>
                  <a:srgbClr val="C00000"/>
                </a:solidFill>
              </a:rPr>
              <a:t>-small-</a:t>
            </a:r>
            <a:r>
              <a:rPr lang="it-IT" b="1" dirty="0" err="1">
                <a:solidFill>
                  <a:srgbClr val="C00000"/>
                </a:solidFill>
              </a:rPr>
              <a:t>caps</a:t>
            </a:r>
            <a:r>
              <a:rPr lang="it-IT" dirty="0"/>
              <a:t>: trasforma tutto il testo in maiuscoletto.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h2 {font-</a:t>
            </a:r>
            <a:r>
              <a:rPr lang="it-IT" dirty="0" err="1"/>
              <a:t>variant</a:t>
            </a:r>
            <a:r>
              <a:rPr lang="it-IT" dirty="0"/>
              <a:t>: small-</a:t>
            </a:r>
            <a:r>
              <a:rPr lang="it-IT" dirty="0" err="1"/>
              <a:t>caps</a:t>
            </a:r>
            <a:r>
              <a:rPr lang="it-IT" dirty="0"/>
              <a:t>;}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BDA6386-C348-F8AF-2CEE-133046E8E625}"/>
              </a:ext>
            </a:extLst>
          </p:cNvPr>
          <p:cNvSpPr txBox="1"/>
          <p:nvPr/>
        </p:nvSpPr>
        <p:spPr>
          <a:xfrm>
            <a:off x="1515910" y="5242411"/>
            <a:ext cx="800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normal</a:t>
            </a:r>
            <a:endParaRPr lang="it-IT" sz="1100" b="1" i="1" dirty="0">
              <a:solidFill>
                <a:srgbClr val="C00000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BE8793-3BBC-D3E7-16B1-E5E48E7F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662" y="5428656"/>
            <a:ext cx="2048161" cy="48584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EDE7785-00FA-3692-873C-9316B2AE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615" y="5491505"/>
            <a:ext cx="1952898" cy="37152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E87F4B-1E48-27FB-A03C-D57AE4BA0108}"/>
              </a:ext>
            </a:extLst>
          </p:cNvPr>
          <p:cNvSpPr txBox="1"/>
          <p:nvPr/>
        </p:nvSpPr>
        <p:spPr>
          <a:xfrm>
            <a:off x="979984" y="55256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 err="1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Difficult</a:t>
            </a:r>
            <a:r>
              <a:rPr lang="it-IT" b="0" i="0" dirty="0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it-IT" b="0" i="0" dirty="0" err="1">
                <a:solidFill>
                  <a:srgbClr val="1B1B1B"/>
                </a:solidFill>
                <a:effectLst/>
                <a:latin typeface="Fira Sans" panose="020B0503050000020004" pitchFamily="34" charset="0"/>
              </a:rPr>
              <a:t>waffles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7BCB49-C357-A8DD-F400-6EDBFFFA4FA2}"/>
              </a:ext>
            </a:extLst>
          </p:cNvPr>
          <p:cNvSpPr txBox="1"/>
          <p:nvPr/>
        </p:nvSpPr>
        <p:spPr>
          <a:xfrm>
            <a:off x="3436639" y="5206810"/>
            <a:ext cx="187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1" dirty="0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Small-</a:t>
            </a:r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caps</a:t>
            </a:r>
            <a:endParaRPr lang="it-IT" sz="1050" b="1" i="1" dirty="0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8B85BC-5604-4A8F-6165-6A2777E8EE3A}"/>
              </a:ext>
            </a:extLst>
          </p:cNvPr>
          <p:cNvSpPr txBox="1"/>
          <p:nvPr/>
        </p:nvSpPr>
        <p:spPr>
          <a:xfrm>
            <a:off x="6196521" y="5206810"/>
            <a:ext cx="187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All</a:t>
            </a:r>
            <a:r>
              <a:rPr lang="it-IT" sz="1050" b="1" i="1" dirty="0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-small-</a:t>
            </a:r>
            <a:r>
              <a:rPr lang="it-IT" sz="1050" b="1" i="1" dirty="0" err="1">
                <a:solidFill>
                  <a:srgbClr val="C00000"/>
                </a:solidFill>
                <a:effectLst/>
                <a:latin typeface="Fira Sans" panose="020B0503050000020004" pitchFamily="34" charset="0"/>
              </a:rPr>
              <a:t>caps</a:t>
            </a:r>
            <a:endParaRPr lang="it-IT" sz="105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6614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0E559-697F-4C7C-8177-65D2046C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indent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1BD51-96FF-4089-A398-E522B7A29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6"/>
            <a:ext cx="8280919" cy="367988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Definisce </a:t>
            </a:r>
            <a:r>
              <a:rPr lang="it-IT" b="1" dirty="0"/>
              <a:t>l’indentazione della prima riga in ogni elemento contenente del testo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text-</a:t>
            </a:r>
            <a:r>
              <a:rPr lang="it-IT" b="1" dirty="0" err="1">
                <a:solidFill>
                  <a:srgbClr val="C00000"/>
                </a:solidFill>
              </a:rPr>
              <a:t>indent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Si può esprimere il </a:t>
            </a:r>
            <a:r>
              <a:rPr lang="it-IT" b="1" u="sng" dirty="0"/>
              <a:t>valore </a:t>
            </a:r>
            <a:r>
              <a:rPr lang="it-IT" dirty="0"/>
              <a:t>con: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sz="1800" dirty="0"/>
              <a:t>Come al solito, il valore con unità di misura è assoluto, quello in percentuale è relativo. In questo caso il valore è </a:t>
            </a:r>
            <a:r>
              <a:rPr lang="it-IT" sz="1800" b="1" dirty="0"/>
              <a:t>relativo alla larghezza dell’area del contenuto</a:t>
            </a:r>
            <a:r>
              <a:rPr lang="it-IT" sz="1800" dirty="0"/>
              <a:t>. In pratica, se per un paragrafo largo 200px imposto un’indentazione uguale al 10%, essa sarà uguale a 20px.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2777F63-6BF2-CDB0-246F-A5CDB5E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64" y="5268945"/>
            <a:ext cx="1927119" cy="105892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41DFE4-D919-606D-EAAF-CBCF215B16CE}"/>
              </a:ext>
            </a:extLst>
          </p:cNvPr>
          <p:cNvSpPr txBox="1"/>
          <p:nvPr/>
        </p:nvSpPr>
        <p:spPr>
          <a:xfrm>
            <a:off x="5757111" y="510591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C00000"/>
                </a:solidFill>
              </a:rPr>
              <a:t>div {text-</a:t>
            </a:r>
            <a:r>
              <a:rPr lang="it-IT" sz="1200" b="1" dirty="0" err="1">
                <a:solidFill>
                  <a:srgbClr val="C00000"/>
                </a:solidFill>
              </a:rPr>
              <a:t>indent</a:t>
            </a:r>
            <a:r>
              <a:rPr lang="it-IT" sz="1200" b="1" dirty="0">
                <a:solidFill>
                  <a:srgbClr val="C00000"/>
                </a:solidFill>
              </a:rPr>
              <a:t>: -3em;}</a:t>
            </a:r>
          </a:p>
          <a:p>
            <a:pPr algn="ctr"/>
            <a:endParaRPr lang="it-IT" sz="1200" b="1" dirty="0">
              <a:solidFill>
                <a:srgbClr val="C00000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5DEC7C-5B13-6011-A585-C1F1E59C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14" y="5325301"/>
            <a:ext cx="2074737" cy="88286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559E64-2564-7398-5E98-F758C3B5C56B}"/>
              </a:ext>
            </a:extLst>
          </p:cNvPr>
          <p:cNvSpPr txBox="1"/>
          <p:nvPr/>
        </p:nvSpPr>
        <p:spPr>
          <a:xfrm>
            <a:off x="1812488" y="503811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rgbClr val="C00000"/>
                </a:solidFill>
              </a:rPr>
              <a:t>div {text-</a:t>
            </a:r>
            <a:r>
              <a:rPr lang="it-IT" sz="1200" b="1" dirty="0" err="1">
                <a:solidFill>
                  <a:srgbClr val="C00000"/>
                </a:solidFill>
              </a:rPr>
              <a:t>indent</a:t>
            </a:r>
            <a:r>
              <a:rPr lang="it-IT" sz="1200" b="1" dirty="0">
                <a:solidFill>
                  <a:srgbClr val="C00000"/>
                </a:solidFill>
              </a:rPr>
              <a:t>: 10%;}</a:t>
            </a:r>
          </a:p>
          <a:p>
            <a:pPr algn="ctr"/>
            <a:endParaRPr lang="it-IT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04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42D86F-2878-40DA-9653-9E846F34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transform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4813F6-7979-4155-8E36-A94090910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Questa proprietà serve a cambiare gli attributi del testo relativamente a </a:t>
            </a:r>
            <a:r>
              <a:rPr lang="it-IT" b="1" dirty="0"/>
              <a:t>tre aspetti</a:t>
            </a:r>
            <a:r>
              <a:rPr lang="it-IT" dirty="0"/>
              <a:t>: </a:t>
            </a:r>
            <a:r>
              <a:rPr lang="it-IT" b="1" dirty="0"/>
              <a:t>maiuscolo</a:t>
            </a:r>
            <a:r>
              <a:rPr lang="it-IT" dirty="0"/>
              <a:t>, </a:t>
            </a:r>
            <a:r>
              <a:rPr lang="it-IT" b="1" dirty="0"/>
              <a:t>minuscolo</a:t>
            </a:r>
            <a:r>
              <a:rPr lang="it-IT" dirty="0"/>
              <a:t>, </a:t>
            </a:r>
            <a:r>
              <a:rPr lang="it-IT" b="1" dirty="0"/>
              <a:t>prima lettera maiuscola</a:t>
            </a:r>
            <a:r>
              <a:rPr lang="it-IT" dirty="0"/>
              <a:t>. È una proprietà ereditata.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text-</a:t>
            </a:r>
            <a:r>
              <a:rPr lang="it-IT" b="1" dirty="0" err="1">
                <a:solidFill>
                  <a:srgbClr val="C00000"/>
                </a:solidFill>
              </a:rPr>
              <a:t>transform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la keyword </a:t>
            </a: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valore di default; nessuna trasformazione viene applicata;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capitalize</a:t>
            </a:r>
            <a:r>
              <a:rPr lang="it-IT" dirty="0"/>
              <a:t>: la </a:t>
            </a:r>
            <a:r>
              <a:rPr lang="it-IT" b="1" dirty="0"/>
              <a:t>prima lettera </a:t>
            </a:r>
            <a:r>
              <a:rPr lang="it-IT" dirty="0"/>
              <a:t>di ogni parola viene trasformata in </a:t>
            </a:r>
            <a:r>
              <a:rPr lang="it-IT" b="1" dirty="0"/>
              <a:t>maiuscolo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uppercase</a:t>
            </a:r>
            <a:r>
              <a:rPr lang="it-IT" dirty="0"/>
              <a:t>: </a:t>
            </a:r>
            <a:r>
              <a:rPr lang="it-IT" b="1" dirty="0"/>
              <a:t>tutto</a:t>
            </a:r>
            <a:r>
              <a:rPr lang="it-IT" dirty="0"/>
              <a:t> il testo diventa </a:t>
            </a:r>
            <a:r>
              <a:rPr lang="it-IT" b="1" dirty="0"/>
              <a:t>maiuscolo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lowercase</a:t>
            </a:r>
            <a:r>
              <a:rPr lang="it-IT" dirty="0"/>
              <a:t>: </a:t>
            </a:r>
            <a:r>
              <a:rPr lang="it-IT" b="1" dirty="0"/>
              <a:t>tutto</a:t>
            </a:r>
            <a:r>
              <a:rPr lang="it-IT" dirty="0"/>
              <a:t> il testo è </a:t>
            </a:r>
            <a:r>
              <a:rPr lang="it-IT" b="1" dirty="0"/>
              <a:t>minuscolo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p {text-</a:t>
            </a:r>
            <a:r>
              <a:rPr lang="it-IT" dirty="0" err="1"/>
              <a:t>transform</a:t>
            </a:r>
            <a:r>
              <a:rPr lang="it-IT" dirty="0"/>
              <a:t>: </a:t>
            </a:r>
            <a:r>
              <a:rPr lang="it-IT" dirty="0" err="1"/>
              <a:t>capitalize</a:t>
            </a:r>
            <a:r>
              <a:rPr lang="it-IT" dirty="0"/>
              <a:t>;}</a:t>
            </a:r>
          </a:p>
          <a:p>
            <a:r>
              <a:rPr lang="it-IT" dirty="0"/>
              <a:t>h1 {text-</a:t>
            </a:r>
            <a:r>
              <a:rPr lang="it-IT" dirty="0" err="1"/>
              <a:t>transform</a:t>
            </a:r>
            <a:r>
              <a:rPr lang="it-IT" dirty="0"/>
              <a:t>: </a:t>
            </a:r>
            <a:r>
              <a:rPr lang="it-IT" dirty="0" err="1"/>
              <a:t>uppercase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11834591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57F546-7533-4176-B37D-8803A681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letter-spacing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850163-88C1-47F7-B517-BED14B786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Aumenta lo </a:t>
            </a:r>
            <a:r>
              <a:rPr lang="it-IT" b="1" dirty="0"/>
              <a:t>spazio tra le lettere di una parola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letter-spacing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Per i valori si può scegliere tra: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default; le lettere mantengono il loro spazio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le lettere saranno spaziate secondo la distanza impostata.</a:t>
            </a:r>
          </a:p>
          <a:p>
            <a:r>
              <a:rPr lang="it-IT" dirty="0"/>
              <a:t>È possibile anche impostare </a:t>
            </a:r>
            <a:r>
              <a:rPr lang="it-IT" b="1" dirty="0"/>
              <a:t>valori negativi</a:t>
            </a:r>
            <a:r>
              <a:rPr lang="it-IT" dirty="0"/>
              <a:t>. Ciò farà sì che le lettere appaiano sempre più compresse.</a:t>
            </a:r>
          </a:p>
          <a:p>
            <a:endParaRPr lang="it-IT" dirty="0"/>
          </a:p>
          <a:p>
            <a:r>
              <a:rPr lang="it-IT" dirty="0"/>
              <a:t>p {</a:t>
            </a:r>
            <a:r>
              <a:rPr lang="it-IT" dirty="0" err="1"/>
              <a:t>letter-spacing</a:t>
            </a:r>
            <a:r>
              <a:rPr lang="it-IT" dirty="0"/>
              <a:t>: 5px;}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2847E6-62DC-8530-1E3F-3B50C95F3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4957680"/>
            <a:ext cx="2335712" cy="11195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8550F5-FF14-0905-32D7-286AED38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725144"/>
            <a:ext cx="2167586" cy="15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62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B0014-E8A3-474C-9E6D-9A6D887A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word-</a:t>
            </a:r>
            <a:r>
              <a:rPr lang="it-IT" dirty="0" err="1"/>
              <a:t>spacing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0BA21-AD90-4AB0-BF65-0EE45356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Proprietà complementare a </a:t>
            </a:r>
            <a:r>
              <a:rPr lang="it-IT" dirty="0" err="1"/>
              <a:t>letter-spacing</a:t>
            </a:r>
            <a:r>
              <a:rPr lang="it-IT" dirty="0"/>
              <a:t>. Serve ad aumentare </a:t>
            </a:r>
            <a:r>
              <a:rPr lang="it-IT" dirty="0">
                <a:highlight>
                  <a:srgbClr val="FFFF00"/>
                </a:highlight>
              </a:rPr>
              <a:t>lo spazio tra le parole comprese in un elemento</a:t>
            </a:r>
            <a:r>
              <a:rPr lang="it-IT" dirty="0"/>
              <a:t>. Proprietà ereditata.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word-</a:t>
            </a:r>
            <a:r>
              <a:rPr lang="it-IT" b="1" dirty="0" err="1">
                <a:solidFill>
                  <a:srgbClr val="C00000"/>
                </a:solidFill>
              </a:rPr>
              <a:t>spacing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dirty="0"/>
              <a:t>Per i </a:t>
            </a:r>
            <a:r>
              <a:rPr lang="it-IT" b="1" dirty="0"/>
              <a:t>valori</a:t>
            </a:r>
            <a:r>
              <a:rPr lang="it-IT" dirty="0"/>
              <a:t> possiamo usare: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normal</a:t>
            </a:r>
            <a:r>
              <a:rPr lang="it-IT" dirty="0"/>
              <a:t>: valore di default; le parole mantengono il loro spazio normale;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le parole saranno spaziate secondo la distanza impostata.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p {word-</a:t>
            </a:r>
            <a:r>
              <a:rPr lang="it-IT" dirty="0" err="1"/>
              <a:t>spacing</a:t>
            </a:r>
            <a:r>
              <a:rPr lang="it-IT" dirty="0"/>
              <a:t>: 1.2em;}</a:t>
            </a:r>
          </a:p>
          <a:p>
            <a:r>
              <a:rPr lang="it-IT" dirty="0"/>
              <a:t>div { word-</a:t>
            </a:r>
            <a:r>
              <a:rPr lang="it-IT" dirty="0" err="1"/>
              <a:t>spacing</a:t>
            </a:r>
            <a:r>
              <a:rPr lang="it-IT" dirty="0"/>
              <a:t>: 15px;}</a:t>
            </a:r>
          </a:p>
        </p:txBody>
      </p:sp>
    </p:spTree>
    <p:extLst>
      <p:ext uri="{BB962C8B-B14F-4D97-AF65-F5344CB8AC3E}">
        <p14:creationId xmlns:p14="http://schemas.microsoft.com/office/powerpoint/2010/main" val="1147146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A9A3E7-0C0D-4D8B-B0A6-9A30C12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@font-face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2DC2D-B1B2-48ED-8374-8C017CFA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Tramite </a:t>
            </a:r>
            <a:r>
              <a:rPr lang="en-US" b="1" dirty="0"/>
              <a:t>@font-face</a:t>
            </a:r>
            <a:r>
              <a:rPr lang="en-US" dirty="0"/>
              <a:t> 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font in </a:t>
            </a:r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formati</a:t>
            </a:r>
            <a:r>
              <a:rPr lang="en-US" dirty="0"/>
              <a:t>: TrueType (TTF), OpenType (OTF), WOFF, SVG , Embedded OpenType (EOT).</a:t>
            </a:r>
          </a:p>
          <a:p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1B272BB-C5B2-4F56-A1BE-A66AC0A55527}"/>
              </a:ext>
            </a:extLst>
          </p:cNvPr>
          <p:cNvSpPr/>
          <p:nvPr/>
        </p:nvSpPr>
        <p:spPr>
          <a:xfrm>
            <a:off x="827584" y="32129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font-face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font-family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myFirstFont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src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sansation_light.woff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font-family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myFirstFont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57447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158291-72D8-4033-AC96-60289085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</a:t>
            </a:r>
            <a:r>
              <a:rPr lang="it-IT" dirty="0" err="1"/>
              <a:t>shadow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48F80A-0159-4D3C-94C9-9DA333FED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creare un testo ombreggiato grazie alla proprietà </a:t>
            </a:r>
            <a:r>
              <a:rPr lang="it-IT" b="1" dirty="0"/>
              <a:t>text-</a:t>
            </a:r>
            <a:r>
              <a:rPr lang="it-IT" b="1" dirty="0" err="1"/>
              <a:t>shadow</a:t>
            </a:r>
            <a:r>
              <a:rPr lang="it-IT" b="1" dirty="0"/>
              <a:t>. </a:t>
            </a:r>
          </a:p>
          <a:p>
            <a:endParaRPr lang="it-IT" b="1" dirty="0"/>
          </a:p>
          <a:p>
            <a:pPr algn="ctr"/>
            <a:r>
              <a:rPr lang="en-US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text-shadow: </a:t>
            </a:r>
            <a:r>
              <a:rPr lang="en-US" sz="1800" b="1" i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h-shadow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v-shadow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blur-radius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color</a:t>
            </a:r>
            <a:endParaRPr lang="it-IT" sz="1800" b="1" dirty="0">
              <a:solidFill>
                <a:srgbClr val="FFC000"/>
              </a:solidFill>
            </a:endParaRPr>
          </a:p>
          <a:p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primo (2px)  definisce lo spostamento dell’ombra sull’asse orizzontale (x), </a:t>
            </a:r>
            <a:r>
              <a:rPr lang="it-IT" b="1" dirty="0" err="1">
                <a:solidFill>
                  <a:srgbClr val="C00000"/>
                </a:solidFill>
              </a:rPr>
              <a:t>horizontal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b="1" dirty="0" err="1">
                <a:solidFill>
                  <a:srgbClr val="C00000"/>
                </a:solidFill>
              </a:rPr>
              <a:t>shadow</a:t>
            </a:r>
            <a:r>
              <a:rPr lang="it-IT" dirty="0"/>
              <a:t> 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secondo (2px) definisce lo spostamento dell’ombra sull’asse verticale (y), </a:t>
            </a:r>
            <a:r>
              <a:rPr lang="it-IT" b="1" dirty="0" err="1">
                <a:solidFill>
                  <a:srgbClr val="00B0F0"/>
                </a:solidFill>
              </a:rPr>
              <a:t>vertical</a:t>
            </a:r>
            <a:r>
              <a:rPr lang="it-IT" b="1" dirty="0">
                <a:solidFill>
                  <a:srgbClr val="00B0F0"/>
                </a:solidFill>
              </a:rPr>
              <a:t> </a:t>
            </a:r>
            <a:r>
              <a:rPr lang="it-IT" b="1" dirty="0" err="1">
                <a:solidFill>
                  <a:srgbClr val="00B0F0"/>
                </a:solidFill>
              </a:rPr>
              <a:t>shadow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terzo valore (3px) imposta il livello di </a:t>
            </a:r>
            <a:r>
              <a:rPr lang="it-IT" b="1" dirty="0">
                <a:solidFill>
                  <a:srgbClr val="00B050"/>
                </a:solidFill>
              </a:rPr>
              <a:t>sfocatura (</a:t>
            </a:r>
            <a:r>
              <a:rPr lang="it-IT" b="1" dirty="0" err="1">
                <a:solidFill>
                  <a:srgbClr val="00B050"/>
                </a:solidFill>
              </a:rPr>
              <a:t>blur</a:t>
            </a:r>
            <a:r>
              <a:rPr lang="it-IT" b="1" dirty="0">
                <a:solidFill>
                  <a:srgbClr val="00B050"/>
                </a:solidFill>
              </a:rPr>
              <a:t>)</a:t>
            </a:r>
            <a:r>
              <a:rPr lang="it-IT" dirty="0"/>
              <a:t> dell’ombra: più alto è questo valore, più sfocata apparirà l’ombra; se si usa 0 otterremo un’ombra netta e senza sfocatura; </a:t>
            </a:r>
            <a:r>
              <a:rPr lang="it-IT" b="1" dirty="0"/>
              <a:t>OPZIONALE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quarto valore (#333) definisce il </a:t>
            </a:r>
            <a:r>
              <a:rPr lang="it-IT" b="1" dirty="0">
                <a:solidFill>
                  <a:srgbClr val="FFC000"/>
                </a:solidFill>
              </a:rPr>
              <a:t>colore</a:t>
            </a:r>
            <a:r>
              <a:rPr lang="it-IT" dirty="0"/>
              <a:t> dell’ombra. </a:t>
            </a:r>
            <a:r>
              <a:rPr lang="it-IT" b="1" dirty="0"/>
              <a:t>OPZIONALE</a:t>
            </a:r>
          </a:p>
        </p:txBody>
      </p:sp>
      <p:pic>
        <p:nvPicPr>
          <p:cNvPr id="26629" name="Picture 5" descr="screenshot">
            <a:extLst>
              <a:ext uri="{FF2B5EF4-FFF2-40B4-BE49-F238E27FC236}">
                <a16:creationId xmlns:a16="http://schemas.microsoft.com/office/drawing/2014/main" id="{76157A9D-A0E9-42F2-90AF-53C2A6AEE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6055405"/>
            <a:ext cx="38671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21C6978-8BB7-41EC-A402-37345D63380B}"/>
              </a:ext>
            </a:extLst>
          </p:cNvPr>
          <p:cNvSpPr/>
          <p:nvPr/>
        </p:nvSpPr>
        <p:spPr>
          <a:xfrm>
            <a:off x="827584" y="541566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text-shadow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2px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2px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3px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onsolas" panose="020B0609020204030204" pitchFamily="49" charset="0"/>
              </a:rPr>
              <a:t>#333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0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908976-BE48-44C7-920D-362B17EC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list-style-image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AF918F-24B2-42BD-802B-DF08570F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Definisce </a:t>
            </a:r>
            <a:r>
              <a:rPr lang="it-IT" b="1" dirty="0"/>
              <a:t>l’URL di un’immagine </a:t>
            </a:r>
            <a:r>
              <a:rPr lang="it-IT" dirty="0"/>
              <a:t>da usare come </a:t>
            </a:r>
            <a:r>
              <a:rPr lang="it-IT" b="1" dirty="0"/>
              <a:t>marcatore di un list-item</a:t>
            </a:r>
            <a:r>
              <a:rPr lang="it-IT" dirty="0"/>
              <a:t>. Proprietà ereditata. Si applica agli </a:t>
            </a:r>
            <a:r>
              <a:rPr lang="it-IT" b="1" dirty="0">
                <a:solidFill>
                  <a:srgbClr val="C00000"/>
                </a:solidFill>
              </a:rPr>
              <a:t>elementi li </a:t>
            </a:r>
            <a:r>
              <a:rPr lang="it-IT" dirty="0"/>
              <a:t>e a quelli per i quali si imposti la proprietà </a:t>
            </a:r>
            <a:r>
              <a:rPr lang="it-IT" b="1" dirty="0"/>
              <a:t>display</a:t>
            </a:r>
            <a:r>
              <a:rPr lang="it-IT" dirty="0"/>
              <a:t> sul valore </a:t>
            </a:r>
            <a:r>
              <a:rPr lang="it-IT" b="1" dirty="0">
                <a:solidFill>
                  <a:srgbClr val="C00000"/>
                </a:solidFill>
              </a:rPr>
              <a:t>list-item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list-style-image</a:t>
            </a:r>
            <a:r>
              <a:rPr lang="it-IT" b="1" dirty="0"/>
              <a:t>: </a:t>
            </a:r>
            <a:r>
              <a:rPr lang="it-IT" b="1" dirty="0" err="1">
                <a:solidFill>
                  <a:srgbClr val="00B0F0"/>
                </a:solidFill>
              </a:rPr>
              <a:t>url</a:t>
            </a:r>
            <a:r>
              <a:rPr lang="it-IT" b="1" dirty="0"/>
              <a:t>(&lt;</a:t>
            </a:r>
            <a:r>
              <a:rPr lang="it-IT" b="1" dirty="0" err="1"/>
              <a:t>url_immagine</a:t>
            </a:r>
            <a:r>
              <a:rPr lang="it-IT" b="1" dirty="0"/>
              <a:t>&gt;);}</a:t>
            </a:r>
          </a:p>
          <a:p>
            <a:endParaRPr lang="it-IT" b="1" dirty="0"/>
          </a:p>
          <a:p>
            <a:r>
              <a:rPr lang="it-IT" dirty="0"/>
              <a:t>Nella definizione della sintassi per questa e per le altre proprietà che vedremo nella lezione, possiamo impostare la regola a partire dall’elemento/selettore li: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4253E41-19C4-4F74-A0C6-D606E5784FF6}"/>
              </a:ext>
            </a:extLst>
          </p:cNvPr>
          <p:cNvSpPr/>
          <p:nvPr/>
        </p:nvSpPr>
        <p:spPr>
          <a:xfrm>
            <a:off x="1259631" y="4653136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li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list-style-image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liststyle.png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0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6A24ED-293D-48C2-B357-A3078A86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@import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FDB404-202E-4AAB-8596-1D6E60AF8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it-IT" sz="1400" b="1" dirty="0"/>
              <a:t>Un principio fondamentale è che all’interno del tag &lt;style&gt;, @</a:t>
            </a:r>
            <a:r>
              <a:rPr lang="it-IT" sz="1400" b="1" dirty="0">
                <a:highlight>
                  <a:srgbClr val="FFFF00"/>
                </a:highlight>
              </a:rPr>
              <a:t>import deve essere la prima regola definita</a:t>
            </a:r>
          </a:p>
          <a:p>
            <a:r>
              <a:rPr lang="it-IT" sz="1400" dirty="0"/>
              <a:t>@import viene usata innanzitutto per </a:t>
            </a:r>
            <a:r>
              <a:rPr lang="it-IT" sz="1400" b="1" dirty="0"/>
              <a:t>collegare un foglio di stile esterno al documento</a:t>
            </a:r>
            <a:r>
              <a:rPr lang="it-IT" sz="1400" dirty="0"/>
              <a:t>. </a:t>
            </a:r>
          </a:p>
          <a:p>
            <a:endParaRPr lang="it-IT" sz="1400" dirty="0"/>
          </a:p>
          <a:p>
            <a:pPr marL="0" indent="0">
              <a:buNone/>
            </a:pPr>
            <a:r>
              <a:rPr lang="it-IT" sz="1400" dirty="0"/>
              <a:t>La sintassi generica è la seguente:</a:t>
            </a:r>
          </a:p>
          <a:p>
            <a:r>
              <a:rPr lang="it-IT" sz="1400" dirty="0"/>
              <a:t>&lt;style </a:t>
            </a:r>
            <a:r>
              <a:rPr lang="it-IT" sz="1400" dirty="0" err="1"/>
              <a:t>type</a:t>
            </a:r>
            <a:r>
              <a:rPr lang="it-IT" sz="1400" dirty="0"/>
              <a:t>="text/</a:t>
            </a:r>
            <a:r>
              <a:rPr lang="it-IT" sz="1400" dirty="0" err="1"/>
              <a:t>css</a:t>
            </a:r>
            <a:r>
              <a:rPr lang="it-IT" sz="1400" dirty="0"/>
              <a:t>"&gt;</a:t>
            </a:r>
          </a:p>
          <a:p>
            <a:r>
              <a:rPr lang="it-IT" sz="1400" b="1" dirty="0">
                <a:solidFill>
                  <a:srgbClr val="C00000"/>
                </a:solidFill>
              </a:rPr>
              <a:t>  @import </a:t>
            </a:r>
            <a:r>
              <a:rPr lang="it-IT" sz="1400" b="1" dirty="0" err="1">
                <a:solidFill>
                  <a:srgbClr val="C00000"/>
                </a:solidFill>
              </a:rPr>
              <a:t>url</a:t>
            </a:r>
            <a:r>
              <a:rPr lang="it-IT" sz="1400" b="1" dirty="0">
                <a:solidFill>
                  <a:srgbClr val="C00000"/>
                </a:solidFill>
              </a:rPr>
              <a:t>(stile.css);</a:t>
            </a:r>
          </a:p>
          <a:p>
            <a:r>
              <a:rPr lang="it-IT" sz="1400" dirty="0"/>
              <a:t>&lt;/style&gt;</a:t>
            </a:r>
          </a:p>
          <a:p>
            <a:endParaRPr lang="it-IT" sz="1400" dirty="0"/>
          </a:p>
          <a:p>
            <a:r>
              <a:rPr lang="it-IT" sz="1400" b="1" dirty="0"/>
              <a:t>@import </a:t>
            </a:r>
            <a:r>
              <a:rPr lang="it-IT" sz="1400" b="1" dirty="0" err="1"/>
              <a:t>url</a:t>
            </a:r>
            <a:r>
              <a:rPr lang="it-IT" sz="1400" b="1" dirty="0"/>
              <a:t>("stile.css");</a:t>
            </a:r>
          </a:p>
          <a:p>
            <a:endParaRPr lang="it-IT" sz="1400" dirty="0"/>
          </a:p>
          <a:p>
            <a:r>
              <a:rPr lang="it-IT" sz="1400" dirty="0"/>
              <a:t> </a:t>
            </a:r>
            <a:r>
              <a:rPr lang="it-IT" sz="1400" dirty="0" err="1"/>
              <a:t>L’url</a:t>
            </a:r>
            <a:r>
              <a:rPr lang="it-IT" sz="1400" dirty="0"/>
              <a:t> del foglio di stile può essere relativo, come negli esempi precedenti, o assoluto, come in questo:</a:t>
            </a:r>
          </a:p>
          <a:p>
            <a:endParaRPr lang="it-IT" sz="1400" b="1" dirty="0"/>
          </a:p>
          <a:p>
            <a:r>
              <a:rPr lang="it-IT" sz="1400" dirty="0"/>
              <a:t>&lt;style </a:t>
            </a:r>
            <a:r>
              <a:rPr lang="it-IT" sz="1400" dirty="0" err="1"/>
              <a:t>type</a:t>
            </a:r>
            <a:r>
              <a:rPr lang="it-IT" sz="1400" dirty="0"/>
              <a:t>="text/</a:t>
            </a:r>
            <a:r>
              <a:rPr lang="it-IT" sz="1400" dirty="0" err="1"/>
              <a:t>css</a:t>
            </a:r>
            <a:r>
              <a:rPr lang="it-IT" sz="1400" dirty="0"/>
              <a:t>"&gt;</a:t>
            </a:r>
          </a:p>
          <a:p>
            <a:r>
              <a:rPr lang="it-IT" sz="1400" dirty="0"/>
              <a:t>  </a:t>
            </a:r>
            <a:r>
              <a:rPr lang="it-IT" sz="1400" b="1" dirty="0">
                <a:solidFill>
                  <a:srgbClr val="C00000"/>
                </a:solidFill>
              </a:rPr>
              <a:t>@import </a:t>
            </a:r>
            <a:r>
              <a:rPr lang="it-IT" sz="1400" b="1" dirty="0" err="1">
                <a:solidFill>
                  <a:srgbClr val="C00000"/>
                </a:solidFill>
              </a:rPr>
              <a:t>url</a:t>
            </a:r>
            <a:r>
              <a:rPr lang="it-IT" sz="1400" b="1" dirty="0">
                <a:solidFill>
                  <a:srgbClr val="C00000"/>
                </a:solidFill>
              </a:rPr>
              <a:t>(http://www.miosito.it/stile.css);</a:t>
            </a:r>
          </a:p>
          <a:p>
            <a:r>
              <a:rPr lang="it-IT" sz="1400" dirty="0"/>
              <a:t>&lt;/style&gt;</a:t>
            </a:r>
          </a:p>
          <a:p>
            <a:endParaRPr lang="it-IT" sz="1400" dirty="0"/>
          </a:p>
          <a:p>
            <a:pPr marL="0" indent="0">
              <a:buNone/>
            </a:pPr>
            <a:r>
              <a:rPr lang="it-IT" sz="1400" u="sng" dirty="0"/>
              <a:t>Direttiva senza l’indicazione url:</a:t>
            </a:r>
          </a:p>
          <a:p>
            <a:endParaRPr lang="it-IT" sz="1400" dirty="0"/>
          </a:p>
          <a:p>
            <a:r>
              <a:rPr lang="it-IT" sz="1400" b="1" dirty="0">
                <a:solidFill>
                  <a:srgbClr val="C00000"/>
                </a:solidFill>
              </a:rPr>
              <a:t>@import "stile.css";</a:t>
            </a:r>
          </a:p>
        </p:txBody>
      </p:sp>
    </p:spTree>
    <p:extLst>
      <p:ext uri="{BB962C8B-B14F-4D97-AF65-F5344CB8AC3E}">
        <p14:creationId xmlns:p14="http://schemas.microsoft.com/office/powerpoint/2010/main" val="14855401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C4E3A-C23E-404E-8C25-C8727449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list-style-position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F42A33-1A6D-4CF2-A08E-75E489D0E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</a:t>
            </a:r>
            <a:r>
              <a:rPr lang="it-IT" b="1" dirty="0">
                <a:solidFill>
                  <a:srgbClr val="C00000"/>
                </a:solidFill>
              </a:rPr>
              <a:t>posizione del marcatore </a:t>
            </a:r>
            <a:r>
              <a:rPr lang="it-IT" dirty="0"/>
              <a:t>rispetto al testo del list-item. Proprietà ereditata. Si applica agli </a:t>
            </a:r>
            <a:r>
              <a:rPr lang="it-IT" b="1" dirty="0">
                <a:solidFill>
                  <a:srgbClr val="C00000"/>
                </a:solidFill>
              </a:rPr>
              <a:t>elementi li </a:t>
            </a:r>
            <a:r>
              <a:rPr lang="it-IT" dirty="0"/>
              <a:t>e a quelli per i quali si imposti la proprietà display sul valore </a:t>
            </a:r>
            <a:r>
              <a:rPr lang="it-IT" b="1" dirty="0">
                <a:solidFill>
                  <a:srgbClr val="C00000"/>
                </a:solidFill>
              </a:rPr>
              <a:t>list-item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list-style-position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Il valore può corrispondere ad una di queste due parole chiave: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outside</a:t>
            </a:r>
            <a:r>
              <a:rPr lang="it-IT" dirty="0"/>
              <a:t>: valore di default; è il comportamento standard, il marcatore è collocato </a:t>
            </a:r>
            <a:r>
              <a:rPr lang="it-IT" b="1" dirty="0"/>
              <a:t>all’esterno del testo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inside</a:t>
            </a:r>
            <a:r>
              <a:rPr lang="it-IT" dirty="0"/>
              <a:t>: il </a:t>
            </a:r>
            <a:r>
              <a:rPr lang="it-IT" b="1" dirty="0"/>
              <a:t>marcatore diventa parte integrante del testo </a:t>
            </a:r>
            <a:r>
              <a:rPr lang="it-IT" dirty="0"/>
              <a:t>e ne rappresenta in un certo senso il primo carattere; </a:t>
            </a:r>
            <a:r>
              <a:rPr lang="it-IT" b="1" dirty="0"/>
              <a:t>se il testo va a capo il marcatore apparirà all’interno del box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li {list-style-position: inside;}</a:t>
            </a:r>
          </a:p>
          <a:p>
            <a:r>
              <a:rPr lang="it-IT" dirty="0"/>
              <a:t>#lista li {list-style-position: </a:t>
            </a:r>
            <a:r>
              <a:rPr lang="it-IT" dirty="0" err="1"/>
              <a:t>outside</a:t>
            </a:r>
            <a:r>
              <a:rPr lang="it-IT" dirty="0"/>
              <a:t>;}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BE86B9-A4AC-48DA-8B7F-2B76ADA3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4718884"/>
            <a:ext cx="2200647" cy="13163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6220B99-E9C7-4BF2-A6E5-ACD28DD2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40" y="4742307"/>
            <a:ext cx="2062923" cy="1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86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E67EAF-2197-4A8A-9496-A164DA0F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Tabelle con i CSS: </a:t>
            </a:r>
            <a:r>
              <a:rPr lang="it-IT" dirty="0" err="1"/>
              <a:t>table</a:t>
            </a:r>
            <a:r>
              <a:rPr lang="it-IT" dirty="0"/>
              <a:t>-layout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DB0A72-6F51-41AD-9C84-24E36FD6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il metodo di layout di una tabella. Non è ereditata. Si applica solo alle tabelle.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il layout della tabella viene definito automaticamente dal browser;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: le regole di presentazione sono quelle impostate dall’autore nel CSS.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Nel caso del valore auto, tutto è affidato al meccanismo di rendering del browser. Usando invece </a:t>
            </a:r>
            <a:r>
              <a:rPr lang="it-IT" b="1" dirty="0" err="1"/>
              <a:t>fixed</a:t>
            </a:r>
            <a:r>
              <a:rPr lang="it-IT" b="1" dirty="0"/>
              <a:t> </a:t>
            </a:r>
            <a:r>
              <a:rPr lang="it-IT" dirty="0"/>
              <a:t>possiamo innanzitutto </a:t>
            </a:r>
            <a:r>
              <a:rPr lang="it-IT" b="1" dirty="0"/>
              <a:t>definire la larghezza della tabella</a:t>
            </a:r>
            <a:r>
              <a:rPr lang="it-IT" dirty="0"/>
              <a:t> tramite la proprietà </a:t>
            </a:r>
            <a:r>
              <a:rPr lang="it-IT" dirty="0" err="1"/>
              <a:t>width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53BCF05-1307-49B3-8972-6CDAB38B0E29}"/>
              </a:ext>
            </a:extLst>
          </p:cNvPr>
          <p:cNvSpPr/>
          <p:nvPr/>
        </p:nvSpPr>
        <p:spPr>
          <a:xfrm>
            <a:off x="827584" y="5085184"/>
            <a:ext cx="610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ex1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-layout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ex2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table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-layout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fixed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29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63CAAA-73A6-491C-AFD4-E4AE5753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border-collapse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0B3B52-65FC-4240-9576-E8C0D2CF3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3384376" cy="4504231"/>
          </a:xfrm>
        </p:spPr>
        <p:txBody>
          <a:bodyPr/>
          <a:lstStyle/>
          <a:p>
            <a:r>
              <a:rPr lang="it-IT" dirty="0"/>
              <a:t>Possiamo stabilire in che modo trattare i </a:t>
            </a:r>
            <a:r>
              <a:rPr lang="it-IT" b="1" dirty="0"/>
              <a:t>bordi e gli spazi tra le celle </a:t>
            </a:r>
            <a:r>
              <a:rPr lang="it-IT" dirty="0"/>
              <a:t>di una tabella. Si applica </a:t>
            </a:r>
            <a:r>
              <a:rPr lang="it-IT" b="1" u="sng" dirty="0">
                <a:solidFill>
                  <a:srgbClr val="C00000"/>
                </a:solidFill>
              </a:rPr>
              <a:t>solo alle tabelle </a:t>
            </a:r>
            <a:r>
              <a:rPr lang="it-IT" dirty="0"/>
              <a:t>ed è ereditata.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collapse</a:t>
            </a:r>
            <a:r>
              <a:rPr lang="it-IT" dirty="0"/>
              <a:t>: se viene impostato un bordo, le celle della tabella lo condividono;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separate</a:t>
            </a:r>
            <a:r>
              <a:rPr lang="it-IT" dirty="0"/>
              <a:t>: se viene impostato un bordo, ogni cella ha il suo, separato dalle altre; lo spazio tra le celle e tra i bordi si imposta con la proprietà </a:t>
            </a:r>
            <a:r>
              <a:rPr lang="it-IT" b="1" dirty="0" err="1"/>
              <a:t>border-spacing</a:t>
            </a:r>
            <a:r>
              <a:rPr lang="it-IT" b="1" dirty="0"/>
              <a:t>.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A32F3D-C572-ED67-5C73-BBD89339A3F7}"/>
              </a:ext>
            </a:extLst>
          </p:cNvPr>
          <p:cNvSpPr txBox="1"/>
          <p:nvPr/>
        </p:nvSpPr>
        <p:spPr>
          <a:xfrm>
            <a:off x="3906404" y="1653498"/>
            <a:ext cx="3243942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600px;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-layout: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border-collapse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8px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td,th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-top: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red;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blue;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-bottom: 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border-left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 5px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green;  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text-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align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center;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3F94AB-74BB-B6F8-E151-27FFEBB5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710" y="3573016"/>
            <a:ext cx="3243943" cy="8476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40D351-13BC-31A1-B078-FCD182FDE22E}"/>
              </a:ext>
            </a:extLst>
          </p:cNvPr>
          <p:cNvSpPr txBox="1"/>
          <p:nvPr/>
        </p:nvSpPr>
        <p:spPr>
          <a:xfrm>
            <a:off x="6371453" y="4588679"/>
            <a:ext cx="2604200" cy="1446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600px;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-layout: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border-collapse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separate;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: 8px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it-IT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border-spacing</a:t>
            </a:r>
            <a:r>
              <a:rPr lang="it-IT" sz="11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: 5px;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E5C445C-C198-3A34-7902-B04F32802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21" y="5033590"/>
            <a:ext cx="3169186" cy="106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520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3696B1-5BC5-47EF-BE95-CA626C1A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empty-cells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5D4498-BC22-4D10-AD5B-62508FB1B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4824535" cy="4504231"/>
          </a:xfrm>
        </p:spPr>
        <p:txBody>
          <a:bodyPr>
            <a:normAutofit lnSpcReduction="10000"/>
          </a:bodyPr>
          <a:lstStyle/>
          <a:p>
            <a:r>
              <a:rPr lang="it-IT" b="1" dirty="0"/>
              <a:t>Gestisce il trattamento delle celle di tabella senza contenuto. Agisce solo su quelle che non presentino al loro interno </a:t>
            </a:r>
            <a:r>
              <a:rPr lang="it-IT" b="1" u="sng" dirty="0"/>
              <a:t>alcun tipo di markup</a:t>
            </a:r>
            <a:r>
              <a:rPr lang="it-IT" b="1" dirty="0"/>
              <a:t>. Proprietà ereditata.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empty-cells</a:t>
            </a:r>
            <a:r>
              <a:rPr lang="it-IT" b="1" dirty="0"/>
              <a:t>: show; }</a:t>
            </a:r>
          </a:p>
          <a:p>
            <a:endParaRPr lang="it-IT" dirty="0"/>
          </a:p>
          <a:p>
            <a:r>
              <a:rPr lang="it-IT" dirty="0"/>
              <a:t>Anche in questo caso due i valori possibili: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show</a:t>
            </a:r>
            <a:r>
              <a:rPr lang="it-IT" dirty="0"/>
              <a:t>: </a:t>
            </a:r>
            <a:r>
              <a:rPr lang="it-IT" b="1" dirty="0">
                <a:solidFill>
                  <a:srgbClr val="C00000"/>
                </a:solidFill>
              </a:rPr>
              <a:t>mostra i bordi </a:t>
            </a:r>
            <a:r>
              <a:rPr lang="it-IT" dirty="0"/>
              <a:t>della cella;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hide</a:t>
            </a:r>
            <a:r>
              <a:rPr lang="it-IT" dirty="0"/>
              <a:t>: i bordi </a:t>
            </a:r>
            <a:r>
              <a:rPr lang="it-IT" b="1" dirty="0">
                <a:solidFill>
                  <a:srgbClr val="C00000"/>
                </a:solidFill>
              </a:rPr>
              <a:t>non vengono mostrati </a:t>
            </a:r>
            <a:r>
              <a:rPr lang="it-IT" dirty="0"/>
              <a:t>e apparirà solo uno spazio vuoto.</a:t>
            </a:r>
          </a:p>
          <a:p>
            <a:endParaRPr lang="it-IT" b="1" dirty="0"/>
          </a:p>
          <a:p>
            <a:pPr algn="ctr"/>
            <a:endParaRPr lang="it-IT" b="1" dirty="0"/>
          </a:p>
          <a:p>
            <a:pPr algn="ctr"/>
            <a:endParaRPr lang="it-IT" b="1" dirty="0"/>
          </a:p>
          <a:p>
            <a:pPr algn="ctr"/>
            <a:r>
              <a:rPr lang="it-IT" b="1" dirty="0"/>
              <a:t>IMPORTANTE: </a:t>
            </a:r>
            <a:r>
              <a:rPr lang="it-IT" b="1" dirty="0" err="1">
                <a:highlight>
                  <a:srgbClr val="FFFF00"/>
                </a:highlight>
              </a:rPr>
              <a:t>hide</a:t>
            </a:r>
            <a:r>
              <a:rPr lang="it-IT" b="1" dirty="0">
                <a:highlight>
                  <a:srgbClr val="FFFF00"/>
                </a:highlight>
              </a:rPr>
              <a:t> funziona con </a:t>
            </a:r>
            <a:r>
              <a:rPr lang="it-IT" b="1" dirty="0" err="1">
                <a:highlight>
                  <a:srgbClr val="FFFF00"/>
                </a:highlight>
              </a:rPr>
              <a:t>border-collapse:separate</a:t>
            </a:r>
            <a:endParaRPr lang="it-IT" b="1" dirty="0">
              <a:highlight>
                <a:srgbClr val="FFFF00"/>
              </a:highlight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A47EF4D-B9A7-4935-BC35-5A951F439866}"/>
              </a:ext>
            </a:extLst>
          </p:cNvPr>
          <p:cNvSpPr/>
          <p:nvPr/>
        </p:nvSpPr>
        <p:spPr>
          <a:xfrm>
            <a:off x="1259142" y="4869160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td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empty-cells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show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E40C4F-908A-E4FF-B1E3-00465E4B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088325"/>
            <a:ext cx="1933845" cy="17528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295208-896D-F388-43C7-F9E44B5138C0}"/>
              </a:ext>
            </a:extLst>
          </p:cNvPr>
          <p:cNvSpPr txBox="1"/>
          <p:nvPr/>
        </p:nvSpPr>
        <p:spPr>
          <a:xfrm>
            <a:off x="6084168" y="184482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7030A0"/>
                </a:solidFill>
              </a:rPr>
              <a:t>show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A35991-3622-EAFB-E0D2-F73C34EA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71" y="4264231"/>
            <a:ext cx="1876687" cy="182905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B3F1E3-63CB-45F5-F5A8-F74FC696DB82}"/>
              </a:ext>
            </a:extLst>
          </p:cNvPr>
          <p:cNvSpPr txBox="1"/>
          <p:nvPr/>
        </p:nvSpPr>
        <p:spPr>
          <a:xfrm>
            <a:off x="6190430" y="39361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7030A0"/>
                </a:solidFill>
              </a:rPr>
              <a:t>hide</a:t>
            </a:r>
            <a:endParaRPr lang="it-IT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5553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81209-D4AA-48D1-804F-69D199B2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Modificare l’aspetto del cursore con i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A3949D-C7B5-4242-A24A-2EE1C3929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 CSS offrono un meccanismo per modificare l’aspetto del cursore quando si passa con il mouse sopra un elemento.</a:t>
            </a:r>
          </a:p>
          <a:p>
            <a:r>
              <a:rPr lang="it-IT" dirty="0"/>
              <a:t>Tale meccanismo è gestito con la proprietà </a:t>
            </a:r>
            <a:r>
              <a:rPr lang="it-IT" b="1" dirty="0" err="1">
                <a:solidFill>
                  <a:srgbClr val="C00000"/>
                </a:solidFill>
              </a:rPr>
              <a:t>cursor</a:t>
            </a:r>
            <a:r>
              <a:rPr lang="it-IT" dirty="0"/>
              <a:t>. È una proprietà ereditata e si applica a tutti gli elementi.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 err="1">
                <a:solidFill>
                  <a:srgbClr val="C00000"/>
                </a:solidFill>
              </a:rPr>
              <a:t>cursor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 err="1"/>
              <a:t>Cursor</a:t>
            </a:r>
            <a:r>
              <a:rPr lang="it-IT" dirty="0"/>
              <a:t> può assumere uno di questi valori. È possibile praticamente usare tutti i tipi di cursore abituali dell’interfaccia utente che usate. Ecco la lista:</a:t>
            </a:r>
          </a:p>
          <a:p>
            <a:endParaRPr lang="it-IT" dirty="0"/>
          </a:p>
        </p:txBody>
      </p:sp>
      <p:pic>
        <p:nvPicPr>
          <p:cNvPr id="2051" name="Picture 3" descr="screenshot">
            <a:extLst>
              <a:ext uri="{FF2B5EF4-FFF2-40B4-BE49-F238E27FC236}">
                <a16:creationId xmlns:a16="http://schemas.microsoft.com/office/drawing/2014/main" id="{3C651A35-41CF-412C-8DBB-798D0FA92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158312"/>
            <a:ext cx="4810756" cy="241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E77F4BA-BDE0-6BA7-CB7A-2741E9F03498}"/>
              </a:ext>
            </a:extLst>
          </p:cNvPr>
          <p:cNvSpPr txBox="1"/>
          <p:nvPr/>
        </p:nvSpPr>
        <p:spPr>
          <a:xfrm>
            <a:off x="107504" y="5686009"/>
            <a:ext cx="349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COMPLETA CON ESEMPI: </a:t>
            </a:r>
          </a:p>
          <a:p>
            <a:r>
              <a:rPr lang="it-IT" sz="1200" dirty="0">
                <a:hlinkClick r:id="rId3"/>
              </a:rPr>
              <a:t>https://www.w3schools.com/CSSREF/tryit.php?filename=trycss_cursor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9930366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6884-EBB1-4518-A474-CEE48C88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Opacity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40C5BA-EC70-4E73-95B6-F4BB43B7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2736"/>
            <a:ext cx="7620000" cy="4800600"/>
          </a:xfrm>
        </p:spPr>
        <p:txBody>
          <a:bodyPr/>
          <a:lstStyle/>
          <a:p>
            <a:r>
              <a:rPr lang="it-IT" dirty="0"/>
              <a:t>Con </a:t>
            </a:r>
            <a:r>
              <a:rPr lang="it-IT" b="1" dirty="0" err="1">
                <a:solidFill>
                  <a:srgbClr val="C00000"/>
                </a:solidFill>
              </a:rPr>
              <a:t>opacity</a:t>
            </a:r>
            <a:r>
              <a:rPr lang="it-IT" dirty="0"/>
              <a:t> è possibile definire il </a:t>
            </a:r>
            <a:r>
              <a:rPr lang="it-IT" b="1" dirty="0"/>
              <a:t>livello di trasparenza </a:t>
            </a:r>
            <a:r>
              <a:rPr lang="it-IT" dirty="0"/>
              <a:t>di qualunque elemento. Di fatto, come recita la specifica, con </a:t>
            </a:r>
            <a:r>
              <a:rPr lang="it-IT" dirty="0" err="1"/>
              <a:t>opacity</a:t>
            </a:r>
            <a:r>
              <a:rPr lang="it-IT" dirty="0"/>
              <a:t> regoliamo il modo in cui un oggetto presente sulla pagina si fonde nella resa a schermo con lo sfondo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1452B91-6EB5-4390-B74B-8021115F6ACD}"/>
              </a:ext>
            </a:extLst>
          </p:cNvPr>
          <p:cNvSpPr/>
          <p:nvPr/>
        </p:nvSpPr>
        <p:spPr>
          <a:xfrm>
            <a:off x="966664" y="3175873"/>
            <a:ext cx="7110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0cfa2c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absolute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z-index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id2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000000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opacity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0.5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absolute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z-index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378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93AC4-9C31-40EF-BF12-8016A786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Box-</a:t>
            </a:r>
            <a:r>
              <a:rPr lang="it-IT" dirty="0" err="1"/>
              <a:t>shadow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46E70F-7165-4947-A101-7E310F32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proprietà box-</a:t>
            </a:r>
            <a:r>
              <a:rPr lang="it-IT" dirty="0" err="1"/>
              <a:t>shadow</a:t>
            </a:r>
            <a:r>
              <a:rPr lang="it-IT" dirty="0"/>
              <a:t> introdotta nei CSS3 è forse, insieme a </a:t>
            </a:r>
            <a:r>
              <a:rPr lang="it-IT" dirty="0" err="1"/>
              <a:t>border-radius</a:t>
            </a:r>
            <a:r>
              <a:rPr lang="it-IT" dirty="0"/>
              <a:t>, quella più utile: con poche righe di codice CSS consente di ottenere un effetto di indubbia efficacia senza dover ricorrere a immagini, div aggiuntivi, </a:t>
            </a:r>
            <a:r>
              <a:rPr lang="it-IT" dirty="0" err="1"/>
              <a:t>hack</a:t>
            </a:r>
            <a:r>
              <a:rPr lang="it-IT" dirty="0"/>
              <a:t> di vario genere.</a:t>
            </a:r>
          </a:p>
          <a:p>
            <a:r>
              <a:rPr lang="it-IT" dirty="0"/>
              <a:t>box-</a:t>
            </a:r>
            <a:r>
              <a:rPr lang="it-IT" dirty="0" err="1"/>
              <a:t>shadow</a:t>
            </a:r>
            <a:r>
              <a:rPr lang="it-IT" dirty="0"/>
              <a:t> può essere applicata a tutti gli elementi.</a:t>
            </a:r>
          </a:p>
          <a:p>
            <a:endParaRPr lang="it-IT" dirty="0"/>
          </a:p>
          <a:p>
            <a:r>
              <a:rPr lang="it-IT" dirty="0"/>
              <a:t>Vediamo subito uno </a:t>
            </a:r>
            <a:r>
              <a:rPr lang="it-IT" dirty="0" err="1"/>
              <a:t>snippet</a:t>
            </a:r>
            <a:r>
              <a:rPr lang="it-IT" dirty="0"/>
              <a:t> di codice con quella che è la sintassi di base:</a:t>
            </a:r>
          </a:p>
          <a:p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orizz</a:t>
            </a:r>
            <a:r>
              <a:rPr lang="it-IT" dirty="0"/>
              <a:t> – </a:t>
            </a:r>
            <a:r>
              <a:rPr lang="it-IT" dirty="0" err="1"/>
              <a:t>vert</a:t>
            </a:r>
            <a:r>
              <a:rPr lang="it-IT" dirty="0"/>
              <a:t> – sfumatura – raggio - colore)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2E0AAAF-A10B-4F05-B6A2-C2005B2D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000500"/>
            <a:ext cx="2581275" cy="299085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26B6B53-03AB-42A9-BD11-32F27C7BBC96}"/>
              </a:ext>
            </a:extLst>
          </p:cNvPr>
          <p:cNvSpPr/>
          <p:nvPr/>
        </p:nvSpPr>
        <p:spPr>
          <a:xfrm>
            <a:off x="790754" y="5525384"/>
            <a:ext cx="5855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shadow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3c3c3c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DD99BDD-E40F-4928-AF63-EF0F5E8A7512}"/>
              </a:ext>
            </a:extLst>
          </p:cNvPr>
          <p:cNvSpPr/>
          <p:nvPr/>
        </p:nvSpPr>
        <p:spPr>
          <a:xfrm>
            <a:off x="787321" y="4258766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shadow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333333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8434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5C1C66-2D40-461B-A07B-A4B3A47D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260648"/>
            <a:ext cx="8280918" cy="1198180"/>
          </a:xfrm>
        </p:spPr>
        <p:txBody>
          <a:bodyPr/>
          <a:lstStyle/>
          <a:p>
            <a:r>
              <a:rPr lang="it-IT" dirty="0"/>
              <a:t>-</a:t>
            </a:r>
            <a:r>
              <a:rPr lang="it-IT" dirty="0" err="1"/>
              <a:t>webkit</a:t>
            </a:r>
            <a:r>
              <a:rPr lang="it-IT" dirty="0"/>
              <a:t>- e -</a:t>
            </a:r>
            <a:r>
              <a:rPr lang="it-IT" dirty="0" err="1"/>
              <a:t>moz</a:t>
            </a:r>
            <a:r>
              <a:rPr lang="it-IT" dirty="0"/>
              <a:t>-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A59CA-B176-4554-A376-202262300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alcune vecchie versioni dei browser alcune proprietà non sono supportate, è il caso di box-</a:t>
            </a:r>
            <a:r>
              <a:rPr lang="it-IT" dirty="0" err="1"/>
              <a:t>shadow</a:t>
            </a:r>
            <a:r>
              <a:rPr lang="it-IT" dirty="0"/>
              <a:t> che nelle versioni precedenti </a:t>
            </a:r>
          </a:p>
          <a:p>
            <a:r>
              <a:rPr lang="it-IT" dirty="0"/>
              <a:t>al 10.0 di </a:t>
            </a:r>
            <a:r>
              <a:rPr lang="it-IT" dirty="0" err="1"/>
              <a:t>chrome</a:t>
            </a:r>
            <a:r>
              <a:rPr lang="it-IT" dirty="0"/>
              <a:t> occorre usare: -</a:t>
            </a:r>
            <a:r>
              <a:rPr lang="it-IT" dirty="0" err="1"/>
              <a:t>webkit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r>
              <a:rPr lang="it-IT" dirty="0"/>
              <a:t>al 4.0 di </a:t>
            </a:r>
            <a:r>
              <a:rPr lang="it-IT" dirty="0" err="1"/>
              <a:t>firefox</a:t>
            </a:r>
            <a:r>
              <a:rPr lang="it-IT" dirty="0"/>
              <a:t> –</a:t>
            </a:r>
            <a:r>
              <a:rPr lang="it-IT" dirty="0" err="1"/>
              <a:t>moz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r>
              <a:rPr lang="it-IT" dirty="0"/>
              <a:t>al 5.1 di safari –</a:t>
            </a:r>
            <a:r>
              <a:rPr lang="it-IT" dirty="0" err="1"/>
              <a:t>webkit</a:t>
            </a:r>
            <a:r>
              <a:rPr lang="it-IT" dirty="0"/>
              <a:t>-box-</a:t>
            </a:r>
            <a:r>
              <a:rPr lang="it-IT" dirty="0" err="1"/>
              <a:t>shadow</a:t>
            </a: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0ECF577-9609-4596-A4E1-CE9CBCDA6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0" y="4149080"/>
            <a:ext cx="8380040" cy="9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D8EF22-94EF-426B-B3C4-C504BB95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origin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04D239-6BE1-494E-9610-3AF8ACC8F0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proprietà </a:t>
            </a:r>
            <a:r>
              <a:rPr lang="it-IT" b="1" dirty="0">
                <a:solidFill>
                  <a:srgbClr val="C00000"/>
                </a:solidFill>
              </a:rPr>
              <a:t>background-</a:t>
            </a:r>
            <a:r>
              <a:rPr lang="it-IT" b="1" dirty="0" err="1">
                <a:solidFill>
                  <a:srgbClr val="C00000"/>
                </a:solidFill>
              </a:rPr>
              <a:t>origin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serve a specificare relativamente a quale area di un elemento avviene il posizionamento di un’immagine di sfondo. Di fatto, è usata sempre in combinazione con le proprietà background-image e background-position</a:t>
            </a:r>
          </a:p>
          <a:p>
            <a:r>
              <a:rPr lang="it-IT" dirty="0"/>
              <a:t>Può avere </a:t>
            </a:r>
            <a:r>
              <a:rPr lang="it-IT" b="1" u="sng" dirty="0"/>
              <a:t>valori</a:t>
            </a:r>
            <a:r>
              <a:rPr lang="it-IT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Content-box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Padding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FEDEFA-AF57-4728-AB6E-5FEB589A5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it-IT" dirty="0"/>
              <a:t>div#box1 {</a:t>
            </a:r>
          </a:p>
          <a:p>
            <a:r>
              <a:rPr lang="it-IT" dirty="0" err="1"/>
              <a:t>width</a:t>
            </a:r>
            <a:r>
              <a:rPr lang="it-IT" dirty="0"/>
              <a:t>: 400px;</a:t>
            </a:r>
          </a:p>
          <a:p>
            <a:r>
              <a:rPr lang="it-IT" dirty="0" err="1"/>
              <a:t>padding</a:t>
            </a:r>
            <a:r>
              <a:rPr lang="it-IT" dirty="0"/>
              <a:t>: 10px;</a:t>
            </a:r>
          </a:p>
          <a:p>
            <a:r>
              <a:rPr lang="it-IT" dirty="0" err="1"/>
              <a:t>border</a:t>
            </a:r>
            <a:r>
              <a:rPr lang="it-IT" dirty="0"/>
              <a:t>: 10px </a:t>
            </a:r>
            <a:r>
              <a:rPr lang="it-IT" dirty="0" err="1"/>
              <a:t>dashed</a:t>
            </a:r>
            <a:r>
              <a:rPr lang="it-IT" dirty="0"/>
              <a:t> red;</a:t>
            </a:r>
          </a:p>
          <a:p>
            <a:r>
              <a:rPr lang="it-IT" dirty="0"/>
              <a:t>background: </a:t>
            </a:r>
            <a:r>
              <a:rPr lang="it-IT" dirty="0" err="1"/>
              <a:t>url</a:t>
            </a:r>
            <a:r>
              <a:rPr lang="it-IT" dirty="0"/>
              <a:t>('htmlit.gif');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r>
              <a:rPr lang="it-IT" dirty="0"/>
              <a:t>: no-</a:t>
            </a:r>
            <a:r>
              <a:rPr lang="it-IT" dirty="0" err="1"/>
              <a:t>repeat</a:t>
            </a:r>
            <a:r>
              <a:rPr lang="it-IT" dirty="0"/>
              <a:t>;</a:t>
            </a:r>
          </a:p>
          <a:p>
            <a:r>
              <a:rPr lang="it-IT" dirty="0"/>
              <a:t>background-position: 0 0;</a:t>
            </a:r>
          </a:p>
          <a:p>
            <a:r>
              <a:rPr lang="it-IT" dirty="0"/>
              <a:t>background-</a:t>
            </a:r>
            <a:r>
              <a:rPr lang="it-IT" dirty="0" err="1"/>
              <a:t>origin</a:t>
            </a:r>
            <a:r>
              <a:rPr lang="it-IT" dirty="0"/>
              <a:t>: </a:t>
            </a:r>
            <a:r>
              <a:rPr lang="it-IT" dirty="0" err="1"/>
              <a:t>padding</a:t>
            </a:r>
            <a:r>
              <a:rPr lang="it-IT" dirty="0"/>
              <a:t>-box;</a:t>
            </a:r>
          </a:p>
          <a:p>
            <a:r>
              <a:rPr lang="it-IT" dirty="0"/>
              <a:t>}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0F79F4-7F59-4E92-97BA-9318A227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4437112"/>
            <a:ext cx="1879649" cy="151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760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F85822-D36D-45D0-B1B4-8D26282C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</a:t>
            </a:r>
            <a:r>
              <a:rPr lang="it-IT" dirty="0" err="1"/>
              <a:t>sizing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1845D0-6993-4FAF-A589-5FC912A7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rendere più flessibile il modello di base, i CSS3 aggiungono, nel modulo Basic User Interface, la proprietà </a:t>
            </a:r>
            <a:r>
              <a:rPr lang="it-IT" b="1" dirty="0">
                <a:solidFill>
                  <a:srgbClr val="C00000"/>
                </a:solidFill>
              </a:rPr>
              <a:t>box-</a:t>
            </a:r>
            <a:r>
              <a:rPr lang="it-IT" b="1" dirty="0" err="1">
                <a:solidFill>
                  <a:srgbClr val="C00000"/>
                </a:solidFill>
              </a:rPr>
              <a:t>sizing</a:t>
            </a:r>
            <a:r>
              <a:rPr lang="it-IT" b="1" dirty="0">
                <a:solidFill>
                  <a:srgbClr val="C00000"/>
                </a:solidFill>
              </a:rPr>
              <a:t>.</a:t>
            </a:r>
          </a:p>
          <a:p>
            <a:r>
              <a:rPr lang="it-IT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Valori: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content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  <a:r>
              <a:rPr lang="it-IT" dirty="0"/>
              <a:t>: il valore di </a:t>
            </a:r>
            <a:r>
              <a:rPr lang="it-IT" dirty="0" err="1"/>
              <a:t>width</a:t>
            </a:r>
            <a:r>
              <a:rPr lang="it-IT" dirty="0"/>
              <a:t> fa riferimento </a:t>
            </a:r>
            <a:r>
              <a:rPr lang="it-IT" b="1" dirty="0">
                <a:highlight>
                  <a:srgbClr val="FFFF00"/>
                </a:highlight>
              </a:rPr>
              <a:t>all’area del contenuto </a:t>
            </a:r>
            <a:r>
              <a:rPr lang="it-IT" dirty="0"/>
              <a:t>(il che equivale a seguire la regola e il comportamento qui sopra citati);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-box</a:t>
            </a:r>
            <a:r>
              <a:rPr lang="it-IT" dirty="0"/>
              <a:t>: il valore di </a:t>
            </a:r>
            <a:r>
              <a:rPr lang="it-IT" dirty="0" err="1"/>
              <a:t>width</a:t>
            </a:r>
            <a:r>
              <a:rPr lang="it-IT" dirty="0"/>
              <a:t> fa riferimento al box nella sua interezza, </a:t>
            </a:r>
            <a:r>
              <a:rPr lang="it-IT" b="1" dirty="0">
                <a:highlight>
                  <a:srgbClr val="FFFF00"/>
                </a:highlight>
              </a:rPr>
              <a:t>comprendendo cioè anche il </a:t>
            </a:r>
            <a:r>
              <a:rPr lang="it-IT" b="1" dirty="0" err="1">
                <a:highlight>
                  <a:srgbClr val="FFFF00"/>
                </a:highlight>
              </a:rPr>
              <a:t>padding</a:t>
            </a:r>
            <a:r>
              <a:rPr lang="it-IT" b="1" dirty="0">
                <a:highlight>
                  <a:srgbClr val="FFFF00"/>
                </a:highlight>
              </a:rPr>
              <a:t> e il bordo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22EB1E3-E1B7-474A-A1E3-9959407A8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024" y="3508869"/>
            <a:ext cx="2758430" cy="258441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50DF4F9-FBD9-4DB7-BD0B-CDE168D9752D}"/>
              </a:ext>
            </a:extLst>
          </p:cNvPr>
          <p:cNvSpPr/>
          <p:nvPr/>
        </p:nvSpPr>
        <p:spPr>
          <a:xfrm>
            <a:off x="755576" y="4275038"/>
            <a:ext cx="53285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0cfa2c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300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black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box-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sizing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-box</a:t>
            </a:r>
            <a:r>
              <a:rPr lang="it-IT" sz="1600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7A3E9D"/>
                </a:solidFill>
                <a:latin typeface="Consolas" panose="020B0609020204030204" pitchFamily="49" charset="0"/>
              </a:rPr>
              <a:t>id2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8f97df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300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6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black</a:t>
            </a:r>
            <a:r>
              <a:rPr lang="it-IT" sz="1600" dirty="0" err="1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6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6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6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905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C8F17-951C-43AC-8CE1-4714737F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@-rules – media queries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E9661D-2E57-4A98-8B81-52DE711A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Permettono di definire stili diversi per differenti tipi di media e di screen. </a:t>
            </a:r>
          </a:p>
          <a:p>
            <a:r>
              <a:rPr lang="it-IT" dirty="0">
                <a:solidFill>
                  <a:srgbClr val="C00000"/>
                </a:solidFill>
              </a:rPr>
              <a:t>@media </a:t>
            </a:r>
            <a:r>
              <a:rPr lang="it-IT" b="1" dirty="0" err="1">
                <a:solidFill>
                  <a:srgbClr val="C00000"/>
                </a:solidFill>
              </a:rPr>
              <a:t>print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{ </a:t>
            </a:r>
          </a:p>
          <a:p>
            <a:r>
              <a:rPr lang="it-IT" dirty="0"/>
              <a:t> h1 {color: </a:t>
            </a:r>
            <a:r>
              <a:rPr lang="it-IT" dirty="0" err="1"/>
              <a:t>black</a:t>
            </a:r>
            <a:r>
              <a:rPr lang="it-IT" dirty="0"/>
              <a:t>;}</a:t>
            </a:r>
          </a:p>
          <a:p>
            <a:r>
              <a:rPr lang="it-IT" dirty="0"/>
              <a:t>}</a:t>
            </a:r>
          </a:p>
          <a:p>
            <a:r>
              <a:rPr lang="it-IT" dirty="0">
                <a:solidFill>
                  <a:srgbClr val="C00000"/>
                </a:solidFill>
              </a:rPr>
              <a:t>@media </a:t>
            </a:r>
            <a:r>
              <a:rPr lang="it-IT" b="1" dirty="0">
                <a:solidFill>
                  <a:srgbClr val="C00000"/>
                </a:solidFill>
              </a:rPr>
              <a:t>screen</a:t>
            </a:r>
            <a:r>
              <a:rPr lang="it-IT" dirty="0">
                <a:solidFill>
                  <a:srgbClr val="C00000"/>
                </a:solidFill>
              </a:rPr>
              <a:t>  and (min-width:576px) and (max-width:768px)</a:t>
            </a:r>
            <a:r>
              <a:rPr lang="it-IT" dirty="0"/>
              <a:t>{ </a:t>
            </a:r>
          </a:p>
          <a:p>
            <a:r>
              <a:rPr lang="it-IT" dirty="0"/>
              <a:t> h1 {color: red;}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Smartphone: &lt; 576px</a:t>
            </a:r>
          </a:p>
          <a:p>
            <a:r>
              <a:rPr lang="it-IT" dirty="0"/>
              <a:t>Tablet: &lt;768px;</a:t>
            </a:r>
          </a:p>
          <a:p>
            <a:r>
              <a:rPr lang="it-IT" dirty="0"/>
              <a:t>Notebook: &lt;992px;</a:t>
            </a:r>
          </a:p>
          <a:p>
            <a:r>
              <a:rPr lang="it-IT" dirty="0"/>
              <a:t>Desktop: &lt;1200px;</a:t>
            </a:r>
          </a:p>
        </p:txBody>
      </p:sp>
    </p:spTree>
    <p:extLst>
      <p:ext uri="{BB962C8B-B14F-4D97-AF65-F5344CB8AC3E}">
        <p14:creationId xmlns:p14="http://schemas.microsoft.com/office/powerpoint/2010/main" val="31877660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54A24A-FD24-4F4C-B192-BEF8F7E0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</a:t>
            </a:r>
            <a:r>
              <a:rPr lang="it-IT" dirty="0" err="1"/>
              <a:t>multicolonna</a:t>
            </a:r>
            <a:r>
              <a:rPr lang="it-IT" dirty="0"/>
              <a:t> 1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9173E6-2F38-4541-A841-3471E0FE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Gruppo di proprietà che rendono possibile la dislocazione del contenuto di un box </a:t>
            </a:r>
            <a:r>
              <a:rPr lang="it-IT" b="1" dirty="0">
                <a:solidFill>
                  <a:srgbClr val="C00000"/>
                </a:solidFill>
              </a:rPr>
              <a:t>su più colonne</a:t>
            </a:r>
          </a:p>
          <a:p>
            <a:r>
              <a:rPr lang="it-IT" dirty="0"/>
              <a:t>Sono le proprietà essenziali, quelle con cui si imposta il </a:t>
            </a:r>
            <a:r>
              <a:rPr lang="it-IT" b="1" dirty="0"/>
              <a:t>layout multi-colonna</a:t>
            </a:r>
            <a:r>
              <a:rPr lang="it-IT" dirty="0"/>
              <a:t> nei suoi fondamenti: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column-width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column-count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endParaRPr lang="it-IT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column-rule</a:t>
            </a:r>
            <a:endParaRPr lang="it-IT" dirty="0">
              <a:solidFill>
                <a:srgbClr val="C00000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62678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B5A4E-3EF9-4658-9D49-FA59ABA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43B0F-C8E8-4580-BBA0-892592E7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Divide un blocco in colonne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DCBC20-0319-48F9-AD82-F2F861FB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924125"/>
            <a:ext cx="7740352" cy="183028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A89619C-F113-4F55-8858-BC94BDFE4A99}"/>
              </a:ext>
            </a:extLst>
          </p:cNvPr>
          <p:cNvSpPr/>
          <p:nvPr/>
        </p:nvSpPr>
        <p:spPr>
          <a:xfrm>
            <a:off x="4240023" y="15047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column-count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0195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BB5A4E-3EF9-4658-9D49-FA59ABA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column-width</a:t>
            </a:r>
            <a:r>
              <a:rPr lang="it-IT" dirty="0"/>
              <a:t> e </a:t>
            </a:r>
            <a:r>
              <a:rPr lang="it-IT" dirty="0" err="1"/>
              <a:t>column</a:t>
            </a:r>
            <a:r>
              <a:rPr lang="it-IT" dirty="0"/>
              <a:t>-gap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A43B0F-C8E8-4580-BBA0-892592E7A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628800"/>
            <a:ext cx="8280919" cy="450423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Column-width</a:t>
            </a:r>
            <a:r>
              <a:rPr lang="it-IT" dirty="0"/>
              <a:t>: imposta la larghezza ideale di una colonna.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r>
              <a:rPr lang="it-IT" dirty="0"/>
              <a:t>: imposta la distanza fra le colonne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4CA22BD-DA5E-48BD-9969-5C809572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664696"/>
            <a:ext cx="3334813" cy="226523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EF9F972A-3260-4985-B36A-F20F5DD70AF4}"/>
              </a:ext>
            </a:extLst>
          </p:cNvPr>
          <p:cNvSpPr/>
          <p:nvPr/>
        </p:nvSpPr>
        <p:spPr>
          <a:xfrm>
            <a:off x="611560" y="2802419"/>
            <a:ext cx="45182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newspaper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750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column-width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587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F8192-119D-4D6E-9125-71F7D496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column-count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49B66-C75D-45B4-8C99-2D18C7B3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Per impostare il </a:t>
            </a:r>
            <a:r>
              <a:rPr lang="it-IT" b="1" dirty="0"/>
              <a:t>numero di colonne </a:t>
            </a:r>
            <a:r>
              <a:rPr lang="it-IT" dirty="0"/>
              <a:t>si può ricorrere anche alla proprietà </a:t>
            </a:r>
            <a:r>
              <a:rPr lang="it-IT" b="1" dirty="0" err="1">
                <a:solidFill>
                  <a:srgbClr val="C00000"/>
                </a:solidFill>
              </a:rPr>
              <a:t>column-count</a:t>
            </a:r>
            <a:r>
              <a:rPr lang="it-IT" dirty="0"/>
              <a:t>. La differenza rispetto a </a:t>
            </a:r>
            <a:r>
              <a:rPr lang="it-IT" dirty="0" err="1"/>
              <a:t>column-width</a:t>
            </a:r>
            <a:r>
              <a:rPr lang="it-IT" dirty="0"/>
              <a:t> è che in questo caso lasciamo al browser il compito di calcolare automaticamente la larghezza delle colonne in base al numero che usiamo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5ABC52-BC87-4F62-8C8E-D5042DC7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3212976"/>
            <a:ext cx="3974491" cy="259251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08FA274-472B-424E-80D0-2238FE9EFC24}"/>
              </a:ext>
            </a:extLst>
          </p:cNvPr>
          <p:cNvSpPr/>
          <p:nvPr/>
        </p:nvSpPr>
        <p:spPr>
          <a:xfrm>
            <a:off x="683568" y="34290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newspaper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750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column-count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4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5F8192-119D-4D6E-9125-71F7D4963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column-rule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749B66-C75D-45B4-8C99-2D18C7B3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L’ultima delle proprietà di base che andiamo ad analizzare è </a:t>
            </a:r>
            <a:r>
              <a:rPr lang="it-IT" b="1" dirty="0" err="1">
                <a:solidFill>
                  <a:srgbClr val="C00000"/>
                </a:solidFill>
              </a:rPr>
              <a:t>column-rule</a:t>
            </a:r>
            <a:r>
              <a:rPr lang="it-IT" dirty="0"/>
              <a:t>. Serve a creare un </a:t>
            </a:r>
            <a:r>
              <a:rPr lang="it-IT" b="1" dirty="0"/>
              <a:t>bordo nello spazio (gap) tra le colonne</a:t>
            </a:r>
          </a:p>
          <a:p>
            <a:r>
              <a:rPr lang="it-IT" dirty="0"/>
              <a:t>#container {</a:t>
            </a:r>
          </a:p>
          <a:p>
            <a:r>
              <a:rPr lang="it-IT" dirty="0" err="1"/>
              <a:t>width</a:t>
            </a:r>
            <a:r>
              <a:rPr lang="it-IT" dirty="0"/>
              <a:t>: 750px;</a:t>
            </a:r>
          </a:p>
          <a:p>
            <a:r>
              <a:rPr lang="it-IT" dirty="0" err="1"/>
              <a:t>margin</a:t>
            </a:r>
            <a:r>
              <a:rPr lang="it-IT" dirty="0"/>
              <a:t>: 20px auto;</a:t>
            </a:r>
          </a:p>
          <a:p>
            <a:r>
              <a:rPr lang="it-IT" dirty="0" err="1"/>
              <a:t>column-width</a:t>
            </a:r>
            <a:r>
              <a:rPr lang="it-IT" dirty="0"/>
              <a:t>: 350px;</a:t>
            </a:r>
          </a:p>
          <a:p>
            <a:r>
              <a:rPr lang="it-IT" dirty="0" err="1"/>
              <a:t>column</a:t>
            </a:r>
            <a:r>
              <a:rPr lang="it-IT" dirty="0"/>
              <a:t>-gap: 25px;</a:t>
            </a:r>
          </a:p>
          <a:p>
            <a:r>
              <a:rPr lang="it-IT" dirty="0" err="1"/>
              <a:t>column-rule</a:t>
            </a:r>
            <a:r>
              <a:rPr lang="it-IT" dirty="0"/>
              <a:t>: 1px </a:t>
            </a:r>
            <a:r>
              <a:rPr lang="it-IT" dirty="0" err="1"/>
              <a:t>solid</a:t>
            </a:r>
            <a:r>
              <a:rPr lang="it-IT" dirty="0"/>
              <a:t> </a:t>
            </a:r>
            <a:r>
              <a:rPr lang="it-IT" dirty="0" err="1"/>
              <a:t>black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F9891-3A18-467E-BE6D-29DD0649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0" y="3573016"/>
            <a:ext cx="3519042" cy="23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0405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0C4AC-FDEF-408A-BBD1-480080F9C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column-span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221390-3EFC-448D-A689-282C1D47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Rende possibile per un elemento di espandersi per tutte le colonne quando il suo valore è impostato su </a:t>
            </a:r>
            <a:r>
              <a:rPr lang="it-IT" b="1" dirty="0" err="1">
                <a:solidFill>
                  <a:srgbClr val="C00000"/>
                </a:solidFill>
              </a:rPr>
              <a:t>all</a:t>
            </a:r>
            <a:r>
              <a:rPr lang="it-IT" dirty="0"/>
              <a:t>. </a:t>
            </a:r>
          </a:p>
          <a:p>
            <a:r>
              <a:rPr lang="it-IT" dirty="0"/>
              <a:t>Nell’esempio il titolo si espande fino a comprendere tutte le colonne. Al suo posto avremmo potuto usare un valore numerico. Usando 2, per esempio, il testo si sarebbe esteso solo sulle prime due colonne. </a:t>
            </a:r>
          </a:p>
          <a:p>
            <a:endParaRPr lang="it-IT" dirty="0"/>
          </a:p>
          <a:p>
            <a:r>
              <a:rPr lang="en-US" dirty="0"/>
              <a:t>h1 {font-size: 18px; </a:t>
            </a:r>
          </a:p>
          <a:p>
            <a:r>
              <a:rPr lang="en-US" dirty="0"/>
              <a:t>-</a:t>
            </a:r>
            <a:r>
              <a:rPr lang="en-US" dirty="0" err="1"/>
              <a:t>webkit-column-span:all</a:t>
            </a:r>
            <a:r>
              <a:rPr lang="en-US" dirty="0"/>
              <a:t>;</a:t>
            </a:r>
          </a:p>
          <a:p>
            <a:r>
              <a:rPr lang="en-US" dirty="0"/>
              <a:t>-</a:t>
            </a:r>
            <a:r>
              <a:rPr lang="en-US" dirty="0" err="1"/>
              <a:t>moz-column-span:all</a:t>
            </a:r>
            <a:r>
              <a:rPr lang="en-US" dirty="0"/>
              <a:t>;</a:t>
            </a:r>
          </a:p>
          <a:p>
            <a:r>
              <a:rPr lang="en-US" b="1" dirty="0" err="1">
                <a:highlight>
                  <a:srgbClr val="00FFFF"/>
                </a:highlight>
              </a:rPr>
              <a:t>column-span:all</a:t>
            </a:r>
            <a:r>
              <a:rPr lang="en-US" b="1" dirty="0">
                <a:highlight>
                  <a:srgbClr val="00FFFF"/>
                </a:highlight>
              </a:rPr>
              <a:t>;</a:t>
            </a:r>
          </a:p>
          <a:p>
            <a:r>
              <a:rPr lang="en-US" dirty="0"/>
              <a:t>}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EAF8E65-ACA9-45B7-B711-C1DC5DEB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429000"/>
            <a:ext cx="4074219" cy="12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80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D4ADC0-ACE4-49F8-A88E-8EE99A54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Flexible</a:t>
            </a:r>
            <a:r>
              <a:rPr lang="it-IT" dirty="0"/>
              <a:t> box layout (</a:t>
            </a:r>
            <a:r>
              <a:rPr lang="it-IT" b="1" dirty="0" err="1"/>
              <a:t>flexbox</a:t>
            </a:r>
            <a:r>
              <a:rPr lang="it-IT" b="1" dirty="0"/>
              <a:t>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AADF26-686C-47EC-86B7-C2AEB9A8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struttura minima per agire con il </a:t>
            </a:r>
            <a:r>
              <a:rPr lang="it-IT" b="1" dirty="0" err="1">
                <a:solidFill>
                  <a:srgbClr val="C00000"/>
                </a:solidFill>
              </a:rPr>
              <a:t>flexbox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prevede </a:t>
            </a:r>
            <a:r>
              <a:rPr lang="it-IT" b="1" dirty="0"/>
              <a:t>un elemento contenitore</a:t>
            </a:r>
            <a:r>
              <a:rPr lang="it-IT" dirty="0"/>
              <a:t> e degli </a:t>
            </a:r>
            <a:r>
              <a:rPr lang="it-IT" b="1" dirty="0"/>
              <a:t>elementi figli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E974510-0649-4880-93BD-8206B4F52289}"/>
              </a:ext>
            </a:extLst>
          </p:cNvPr>
          <p:cNvSpPr/>
          <p:nvPr/>
        </p:nvSpPr>
        <p:spPr>
          <a:xfrm>
            <a:off x="1068963" y="2564904"/>
            <a:ext cx="61744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1.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2.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3.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Lorem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ipsum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dolor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sit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333333"/>
                </a:solidFill>
                <a:latin typeface="Consolas" panose="020B0609020204030204" pitchFamily="49" charset="0"/>
              </a:rPr>
              <a:t>amet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433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– orientamento verticale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57FDF39-7E4F-4AE5-88CF-9DC76702C98C}"/>
              </a:ext>
            </a:extLst>
          </p:cNvPr>
          <p:cNvSpPr/>
          <p:nvPr/>
        </p:nvSpPr>
        <p:spPr>
          <a:xfrm>
            <a:off x="827584" y="1844824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CE66B8-2477-49B1-B60D-44EB20A60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9833"/>
            <a:ext cx="3448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916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9324"/>
            <a:ext cx="7620000" cy="1143000"/>
          </a:xfrm>
        </p:spPr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– orientamento orizzontale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991F99A-E530-49AF-B161-D006E93954B4}"/>
              </a:ext>
            </a:extLst>
          </p:cNvPr>
          <p:cNvSpPr/>
          <p:nvPr/>
        </p:nvSpPr>
        <p:spPr>
          <a:xfrm>
            <a:off x="611560" y="1628800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column</a:t>
            </a:r>
            <a:r>
              <a:rPr lang="it-IT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C64A9EB-EEE0-4322-9556-35B2543B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11239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933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33A93-996E-4C08-B305-AA940F50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</a:t>
            </a:r>
            <a:r>
              <a:rPr lang="it-IT" dirty="0" err="1"/>
              <a:t>justify-content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BAF7C9-5319-4FFF-9482-C60C8462E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917144"/>
          </a:xfrm>
        </p:spPr>
        <p:txBody>
          <a:bodyPr>
            <a:normAutofit/>
          </a:bodyPr>
          <a:lstStyle/>
          <a:p>
            <a:r>
              <a:rPr lang="it-IT" dirty="0"/>
              <a:t>Determina l’allineamento lungo l’asse principale del container </a:t>
            </a:r>
            <a:r>
              <a:rPr lang="it-IT" dirty="0" err="1"/>
              <a:t>flex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flex-start</a:t>
            </a:r>
            <a:r>
              <a:rPr lang="en-US" dirty="0"/>
              <a:t> – Valore di default.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flex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all’inizio</a:t>
            </a:r>
            <a:r>
              <a:rPr lang="en-US" dirty="0"/>
              <a:t>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flex-end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fine del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center</a:t>
            </a:r>
            <a:r>
              <a:rPr lang="en-US" b="1" dirty="0"/>
              <a:t>: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</a:t>
            </a:r>
            <a:r>
              <a:rPr lang="en-US" dirty="0"/>
              <a:t> </a:t>
            </a:r>
            <a:r>
              <a:rPr lang="en-US" dirty="0" err="1"/>
              <a:t>centrati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space-between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con uno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di </a:t>
            </a:r>
            <a:r>
              <a:rPr lang="en-US" dirty="0" err="1"/>
              <a:t>loro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space-around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con </a:t>
            </a:r>
            <a:r>
              <a:rPr lang="en-US" dirty="0" err="1"/>
              <a:t>spazion</a:t>
            </a:r>
            <a:r>
              <a:rPr lang="en-US" dirty="0"/>
              <a:t> prima, </a:t>
            </a:r>
            <a:r>
              <a:rPr lang="en-US" dirty="0" err="1"/>
              <a:t>tra</a:t>
            </a:r>
            <a:r>
              <a:rPr lang="en-US" dirty="0"/>
              <a:t> e dopo di </a:t>
            </a:r>
            <a:r>
              <a:rPr lang="en-US" dirty="0" err="1"/>
              <a:t>loro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space-evenly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uguale</a:t>
            </a:r>
            <a:r>
              <a:rPr lang="en-US" dirty="0"/>
              <a:t> </a:t>
            </a:r>
            <a:r>
              <a:rPr lang="en-US" dirty="0" err="1"/>
              <a:t>spazio</a:t>
            </a:r>
            <a:r>
              <a:rPr lang="en-US" dirty="0"/>
              <a:t> </a:t>
            </a:r>
            <a:r>
              <a:rPr lang="en-US" dirty="0" err="1"/>
              <a:t>attorno</a:t>
            </a:r>
            <a:r>
              <a:rPr lang="en-US" dirty="0"/>
              <a:t> a </a:t>
            </a:r>
            <a:r>
              <a:rPr lang="en-US" dirty="0" err="1"/>
              <a:t>loro</a:t>
            </a:r>
            <a:r>
              <a:rPr lang="en-US" dirty="0"/>
              <a:t>. 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983F53B-1402-EAE7-03DF-E64AA5E4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59480"/>
            <a:ext cx="1494510" cy="80320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7A0D072-F7AA-D7DB-69D7-1BEACB6F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31" y="2424757"/>
            <a:ext cx="1540534" cy="80320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B8CF29A-A455-DA37-AA94-E871C2E47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95" y="3272889"/>
            <a:ext cx="1562320" cy="82771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96EFEE6-B69B-E1F9-344D-835F06A5C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4100608"/>
            <a:ext cx="1633122" cy="85738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C802025-EE29-29A4-189A-A7DAF3347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8881" y="4957997"/>
            <a:ext cx="1641285" cy="85738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CF7B5F8-6437-3C67-E765-0BF2AC782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006" y="5800421"/>
            <a:ext cx="1649449" cy="85738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243896-2DE3-E9C9-4682-3726D22585D8}"/>
              </a:ext>
            </a:extLst>
          </p:cNvPr>
          <p:cNvSpPr txBox="1"/>
          <p:nvPr/>
        </p:nvSpPr>
        <p:spPr>
          <a:xfrm>
            <a:off x="4716016" y="213285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Flex-start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863CDF8-274E-98B5-9DF9-471FE77365B5}"/>
              </a:ext>
            </a:extLst>
          </p:cNvPr>
          <p:cNvSpPr txBox="1"/>
          <p:nvPr/>
        </p:nvSpPr>
        <p:spPr>
          <a:xfrm>
            <a:off x="6841530" y="2920186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Flex-end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878AF1D-2D66-0FEB-6BD5-E09D5AF25340}"/>
              </a:ext>
            </a:extLst>
          </p:cNvPr>
          <p:cNvSpPr txBox="1"/>
          <p:nvPr/>
        </p:nvSpPr>
        <p:spPr>
          <a:xfrm>
            <a:off x="4737987" y="37928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center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8B19256-63E3-4654-548D-9A92DD64CAAA}"/>
              </a:ext>
            </a:extLst>
          </p:cNvPr>
          <p:cNvSpPr txBox="1"/>
          <p:nvPr/>
        </p:nvSpPr>
        <p:spPr>
          <a:xfrm>
            <a:off x="6937914" y="4650220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between</a:t>
            </a:r>
            <a:endParaRPr lang="it-IT" sz="1400" b="1" dirty="0">
              <a:solidFill>
                <a:srgbClr val="C00000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D09379D-9335-43E1-F43D-8FCCAC19B4A6}"/>
              </a:ext>
            </a:extLst>
          </p:cNvPr>
          <p:cNvSpPr txBox="1"/>
          <p:nvPr/>
        </p:nvSpPr>
        <p:spPr>
          <a:xfrm>
            <a:off x="4772983" y="5517453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around</a:t>
            </a:r>
            <a:endParaRPr lang="it-IT" sz="1400" b="1" dirty="0">
              <a:solidFill>
                <a:srgbClr val="C0000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A770AD9-DB21-1D2D-7580-1BC3303BF12B}"/>
              </a:ext>
            </a:extLst>
          </p:cNvPr>
          <p:cNvSpPr txBox="1"/>
          <p:nvPr/>
        </p:nvSpPr>
        <p:spPr>
          <a:xfrm>
            <a:off x="7146548" y="6299447"/>
            <a:ext cx="1410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Space-</a:t>
            </a:r>
            <a:r>
              <a:rPr lang="it-IT" sz="1400" b="1" dirty="0" err="1">
                <a:solidFill>
                  <a:srgbClr val="C00000"/>
                </a:solidFill>
              </a:rPr>
              <a:t>evenly</a:t>
            </a:r>
            <a:endParaRPr lang="it-IT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89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A0AE96-41C0-46C2-B058-E99558A4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dichiarare una media </a:t>
            </a:r>
            <a:r>
              <a:rPr lang="it-IT" dirty="0" err="1"/>
              <a:t>query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0FE1DE-753F-4E09-BF01-9DBB988F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attributo media nel link</a:t>
            </a:r>
          </a:p>
          <a:p>
            <a:r>
              <a:rPr lang="it-IT" dirty="0"/>
              <a:t>&lt;link </a:t>
            </a:r>
            <a:r>
              <a:rPr lang="it-IT" dirty="0" err="1"/>
              <a:t>rel</a:t>
            </a:r>
            <a:r>
              <a:rPr lang="it-IT" dirty="0"/>
              <a:t>="</a:t>
            </a:r>
            <a:r>
              <a:rPr lang="it-IT" dirty="0" err="1"/>
              <a:t>stylesheet</a:t>
            </a:r>
            <a:r>
              <a:rPr lang="it-IT" dirty="0"/>
              <a:t>" </a:t>
            </a:r>
            <a:r>
              <a:rPr lang="it-IT" b="1" dirty="0"/>
              <a:t>media="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 screen and (min-width: 480px)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 </a:t>
            </a:r>
            <a:r>
              <a:rPr lang="it-IT" dirty="0"/>
              <a:t>" </a:t>
            </a:r>
            <a:r>
              <a:rPr lang="it-IT" dirty="0" err="1"/>
              <a:t>href</a:t>
            </a:r>
            <a:r>
              <a:rPr lang="it-IT" dirty="0"/>
              <a:t>="colore.css" /&gt;</a:t>
            </a:r>
          </a:p>
          <a:p>
            <a:r>
              <a:rPr lang="it-IT" dirty="0"/>
              <a:t>Permette di avere diversi fogli di stile per media differenti. 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>
                <a:highlight>
                  <a:srgbClr val="FFFF00"/>
                </a:highlight>
              </a:rPr>
              <a:t> dentro il foglio di stile</a:t>
            </a:r>
          </a:p>
          <a:p>
            <a:r>
              <a:rPr lang="en-US" b="1" dirty="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@media screen and (min-width: 480px)</a:t>
            </a:r>
            <a:r>
              <a:rPr lang="en-US" dirty="0">
                <a:solidFill>
                  <a:srgbClr val="A52A2A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highlight>
                  <a:srgbClr val="FFFF00"/>
                </a:highlight>
              </a:rPr>
              <a:t>/* qui vanno le regole CSS */</a:t>
            </a:r>
          </a:p>
          <a:p>
            <a:r>
              <a:rPr lang="it-IT" dirty="0">
                <a:highlight>
                  <a:srgbClr val="FFFF00"/>
                </a:highlight>
              </a:rPr>
              <a:t>}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all'interno di un altro foglio di stile</a:t>
            </a:r>
          </a:p>
          <a:p>
            <a:r>
              <a:rPr lang="it-IT" b="1" dirty="0"/>
              <a:t>@import </a:t>
            </a:r>
            <a:r>
              <a:rPr lang="it-IT" b="1" dirty="0" err="1"/>
              <a:t>url</a:t>
            </a:r>
            <a:r>
              <a:rPr lang="it-IT" b="1" dirty="0"/>
              <a:t>(colore.css) </a:t>
            </a: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screen and (min-width: 480px)</a:t>
            </a:r>
            <a:r>
              <a:rPr lang="it-IT" b="1" dirty="0"/>
              <a:t>);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7498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933A93-996E-4C08-B305-AA940F50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Flexbox</a:t>
            </a:r>
            <a:r>
              <a:rPr lang="it-IT" dirty="0"/>
              <a:t> </a:t>
            </a:r>
            <a:r>
              <a:rPr lang="it-IT" dirty="0" err="1"/>
              <a:t>justify-content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054BF82-38CC-BF95-996A-D8644701EA6C}"/>
              </a:ext>
            </a:extLst>
          </p:cNvPr>
          <p:cNvSpPr/>
          <p:nvPr/>
        </p:nvSpPr>
        <p:spPr>
          <a:xfrm>
            <a:off x="611560" y="1268760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837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8730B-8A4A-423C-90FE-9333D8E2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row</a:t>
            </a:r>
            <a:r>
              <a:rPr lang="it-IT" dirty="0"/>
              <a:t>-reverse, </a:t>
            </a:r>
            <a:r>
              <a:rPr lang="it-IT" dirty="0" err="1"/>
              <a:t>column</a:t>
            </a:r>
            <a:r>
              <a:rPr lang="it-IT" dirty="0"/>
              <a:t>-reverse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D63348-E7F9-4EA6-A2D2-B347D58C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Inverte l’ordine degli item (ex </a:t>
            </a:r>
            <a:r>
              <a:rPr lang="it-IT" dirty="0" err="1"/>
              <a:t>row</a:t>
            </a:r>
            <a:r>
              <a:rPr lang="it-IT" dirty="0"/>
              <a:t> reverse)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per le colonne: </a:t>
            </a:r>
            <a:r>
              <a:rPr lang="it-IT" b="1" dirty="0" err="1">
                <a:solidFill>
                  <a:srgbClr val="C00000"/>
                </a:solidFill>
              </a:rPr>
              <a:t>column</a:t>
            </a:r>
            <a:r>
              <a:rPr lang="it-IT" b="1" dirty="0">
                <a:solidFill>
                  <a:srgbClr val="C00000"/>
                </a:solidFill>
              </a:rPr>
              <a:t>-reverse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2B681AB-6F09-4AAB-A089-000BDCD830B2}"/>
              </a:ext>
            </a:extLst>
          </p:cNvPr>
          <p:cNvSpPr/>
          <p:nvPr/>
        </p:nvSpPr>
        <p:spPr>
          <a:xfrm>
            <a:off x="1556791" y="4082666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-reverse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A350FB2-86AF-4785-8C99-FE083505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2132856"/>
            <a:ext cx="41052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788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34F58C-5D54-4B57-BBF8-0740C172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49206"/>
            <a:ext cx="8280918" cy="1093908"/>
          </a:xfrm>
        </p:spPr>
        <p:txBody>
          <a:bodyPr/>
          <a:lstStyle/>
          <a:p>
            <a:r>
              <a:rPr lang="it-IT" dirty="0" err="1"/>
              <a:t>align-items</a:t>
            </a:r>
            <a:r>
              <a:rPr lang="it-IT" dirty="0"/>
              <a:t>: allineamento verticale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729F14-8C21-4CFB-A76F-93B6E730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6213" y="1473110"/>
            <a:ext cx="3657600" cy="459028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In un flexbox, la </a:t>
            </a:r>
            <a:r>
              <a:rPr lang="en-US" sz="1800" dirty="0" err="1"/>
              <a:t>proprietà</a:t>
            </a:r>
            <a:r>
              <a:rPr lang="en-US" sz="1800" dirty="0"/>
              <a:t> align-items </a:t>
            </a:r>
            <a:r>
              <a:rPr lang="en-US" sz="1800" dirty="0" err="1"/>
              <a:t>regola</a:t>
            </a:r>
            <a:r>
              <a:rPr lang="en-US" sz="1800" dirty="0"/>
              <a:t> la </a:t>
            </a:r>
            <a:r>
              <a:rPr lang="en-US" sz="1800" dirty="0" err="1"/>
              <a:t>distribuzione</a:t>
            </a:r>
            <a:r>
              <a:rPr lang="en-US" sz="1800" dirty="0"/>
              <a:t> </a:t>
            </a:r>
            <a:r>
              <a:rPr lang="en-US" sz="1800" dirty="0" err="1"/>
              <a:t>degli</a:t>
            </a:r>
            <a:r>
              <a:rPr lang="en-US" sz="1800" dirty="0"/>
              <a:t> </a:t>
            </a:r>
            <a:r>
              <a:rPr lang="en-US" sz="1800" dirty="0" err="1"/>
              <a:t>elementi</a:t>
            </a:r>
            <a:r>
              <a:rPr lang="en-US" sz="1800" dirty="0"/>
              <a:t> </a:t>
            </a:r>
            <a:r>
              <a:rPr lang="en-US" sz="1800" dirty="0" err="1"/>
              <a:t>lungo</a:t>
            </a:r>
            <a:r>
              <a:rPr lang="en-US" sz="1800" dirty="0"/>
              <a:t> </a:t>
            </a:r>
            <a:r>
              <a:rPr lang="en-US" sz="1800" dirty="0" err="1"/>
              <a:t>l’asse</a:t>
            </a:r>
            <a:r>
              <a:rPr lang="en-US" sz="1800" dirty="0"/>
              <a:t> </a:t>
            </a:r>
            <a:r>
              <a:rPr lang="en-US" sz="1800" dirty="0" err="1"/>
              <a:t>perpendicolare</a:t>
            </a:r>
            <a:r>
              <a:rPr lang="en-US" sz="1800" dirty="0"/>
              <a:t> </a:t>
            </a:r>
            <a:r>
              <a:rPr lang="en-US" sz="1800" dirty="0" err="1"/>
              <a:t>all’asse</a:t>
            </a:r>
            <a:r>
              <a:rPr lang="en-US" sz="1800" dirty="0"/>
              <a:t> </a:t>
            </a:r>
            <a:r>
              <a:rPr lang="en-US" sz="1800" dirty="0" err="1"/>
              <a:t>principale</a:t>
            </a:r>
            <a:r>
              <a:rPr lang="en-US" sz="1800" dirty="0"/>
              <a:t> (</a:t>
            </a:r>
            <a:r>
              <a:rPr lang="en-US" sz="1800" dirty="0" err="1"/>
              <a:t>quindi</a:t>
            </a:r>
            <a:r>
              <a:rPr lang="en-US" sz="1800" dirty="0"/>
              <a:t> asse </a:t>
            </a:r>
            <a:r>
              <a:rPr lang="en-US" sz="1800" dirty="0" err="1"/>
              <a:t>verticale</a:t>
            </a:r>
            <a:r>
              <a:rPr lang="en-US" sz="1800" dirty="0"/>
              <a:t> se flex-direction: row; asse </a:t>
            </a:r>
            <a:r>
              <a:rPr lang="en-US" sz="1800" dirty="0" err="1"/>
              <a:t>orizzontale</a:t>
            </a:r>
            <a:r>
              <a:rPr lang="en-US" sz="1800" dirty="0"/>
              <a:t> se flex-direction: column).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stretch</a:t>
            </a:r>
            <a:r>
              <a:rPr lang="en-US" dirty="0"/>
              <a:t> – </a:t>
            </a:r>
            <a:r>
              <a:rPr lang="en-US" dirty="0" err="1"/>
              <a:t>valore</a:t>
            </a:r>
            <a:r>
              <a:rPr lang="en-US" dirty="0"/>
              <a:t> di default. 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allungati</a:t>
            </a:r>
            <a:r>
              <a:rPr lang="en-US" dirty="0"/>
              <a:t> per </a:t>
            </a:r>
            <a:r>
              <a:rPr lang="en-US" dirty="0" err="1"/>
              <a:t>adattarsi</a:t>
            </a:r>
            <a:r>
              <a:rPr lang="en-US" dirty="0"/>
              <a:t> al </a:t>
            </a:r>
            <a:r>
              <a:rPr lang="en-US" dirty="0" err="1"/>
              <a:t>contenitore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flex-start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in </a:t>
            </a:r>
            <a:r>
              <a:rPr lang="en-US" dirty="0" err="1"/>
              <a:t>cima</a:t>
            </a:r>
            <a:r>
              <a:rPr lang="en-US" dirty="0"/>
              <a:t> al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flex-end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disposti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fine del container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center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al </a:t>
            </a:r>
            <a:r>
              <a:rPr lang="en-US" dirty="0" err="1"/>
              <a:t>centro</a:t>
            </a:r>
            <a:r>
              <a:rPr lang="en-US" dirty="0"/>
              <a:t> del container (</a:t>
            </a:r>
            <a:r>
              <a:rPr lang="en-US" dirty="0" err="1"/>
              <a:t>verticalmente</a:t>
            </a:r>
            <a:r>
              <a:rPr lang="en-US" dirty="0"/>
              <a:t> se flex-direction: row)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baseline</a:t>
            </a:r>
            <a:r>
              <a:rPr lang="en-US" dirty="0"/>
              <a:t> –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posizionati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baseline del container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472D0F-6E03-4AB4-A334-7090F404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66" y="4221088"/>
            <a:ext cx="1512169" cy="93231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764DCC0-3A85-4738-9EE7-7BC7815C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816257"/>
            <a:ext cx="2168426" cy="853792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61EF9D7-4476-47C7-8767-49CB0207DF6E}"/>
              </a:ext>
            </a:extLst>
          </p:cNvPr>
          <p:cNvSpPr/>
          <p:nvPr/>
        </p:nvSpPr>
        <p:spPr>
          <a:xfrm>
            <a:off x="5821289" y="1772816"/>
            <a:ext cx="32503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4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align-items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-end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631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D70D8F-CE15-457A-967A-7704733C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flex-wrap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033487-5C5D-4298-9A0E-2FE4C043A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Per </a:t>
            </a:r>
            <a:r>
              <a:rPr lang="en-US" sz="1600" dirty="0" err="1"/>
              <a:t>forzare</a:t>
            </a:r>
            <a:r>
              <a:rPr lang="en-US" sz="1600" dirty="0"/>
              <a:t>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flex a </a:t>
            </a:r>
            <a:r>
              <a:rPr lang="en-US" sz="1600" dirty="0" err="1"/>
              <a:t>rimanere</a:t>
            </a:r>
            <a:r>
              <a:rPr lang="en-US" sz="1600" dirty="0"/>
              <a:t> </a:t>
            </a:r>
            <a:r>
              <a:rPr lang="en-US" sz="1600" dirty="0" err="1"/>
              <a:t>sulla</a:t>
            </a:r>
            <a:r>
              <a:rPr lang="en-US" sz="1600" dirty="0"/>
              <a:t> </a:t>
            </a:r>
            <a:r>
              <a:rPr lang="en-US" sz="1600" dirty="0" err="1"/>
              <a:t>stessa</a:t>
            </a:r>
            <a:r>
              <a:rPr lang="en-US" sz="1600" dirty="0"/>
              <a:t> </a:t>
            </a:r>
            <a:r>
              <a:rPr lang="en-US" sz="1600" dirty="0" err="1"/>
              <a:t>linea</a:t>
            </a:r>
            <a:r>
              <a:rPr lang="en-US" sz="1600" dirty="0"/>
              <a:t> o a </a:t>
            </a:r>
            <a:r>
              <a:rPr lang="en-US" sz="1600" dirty="0" err="1"/>
              <a:t>disporsi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linee multiple </a:t>
            </a:r>
            <a:r>
              <a:rPr lang="en-US" sz="1600" dirty="0" err="1"/>
              <a:t>nel</a:t>
            </a:r>
            <a:r>
              <a:rPr lang="en-US" sz="1600" dirty="0"/>
              <a:t> </a:t>
            </a:r>
            <a:r>
              <a:rPr lang="en-US" sz="1600" dirty="0" err="1"/>
              <a:t>caso</a:t>
            </a:r>
            <a:r>
              <a:rPr lang="en-US" sz="1600" dirty="0"/>
              <a:t> di </a:t>
            </a:r>
            <a:r>
              <a:rPr lang="en-US" sz="1600" dirty="0" err="1"/>
              <a:t>spazio</a:t>
            </a:r>
            <a:r>
              <a:rPr lang="en-US" sz="1600" dirty="0"/>
              <a:t> </a:t>
            </a:r>
            <a:r>
              <a:rPr lang="en-US" sz="1600" dirty="0" err="1"/>
              <a:t>insufficiente</a:t>
            </a:r>
            <a:r>
              <a:rPr lang="en-US" sz="1600" dirty="0"/>
              <a:t> </a:t>
            </a:r>
            <a:r>
              <a:rPr lang="en-US" sz="1600" dirty="0" err="1"/>
              <a:t>nel</a:t>
            </a:r>
            <a:r>
              <a:rPr lang="en-US" sz="1600" dirty="0"/>
              <a:t> container.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 err="1">
                <a:solidFill>
                  <a:srgbClr val="C00000"/>
                </a:solidFill>
              </a:rPr>
              <a:t>nowrap</a:t>
            </a:r>
            <a:r>
              <a:rPr lang="en-US" sz="1600" dirty="0"/>
              <a:t> – </a:t>
            </a:r>
            <a:r>
              <a:rPr lang="en-US" sz="1600" dirty="0" err="1"/>
              <a:t>valore</a:t>
            </a:r>
            <a:r>
              <a:rPr lang="en-US" sz="1600" dirty="0"/>
              <a:t> di default.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non </a:t>
            </a:r>
            <a:r>
              <a:rPr lang="en-US" sz="1600" dirty="0" err="1"/>
              <a:t>andranno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C00000"/>
                </a:solidFill>
              </a:rPr>
              <a:t>wrap</a:t>
            </a:r>
            <a:r>
              <a:rPr lang="en-US" sz="1600" dirty="0"/>
              <a:t> – Se </a:t>
            </a:r>
            <a:r>
              <a:rPr lang="en-US" sz="1600" dirty="0" err="1"/>
              <a:t>necessario</a:t>
            </a:r>
            <a:r>
              <a:rPr lang="en-US" sz="1600" dirty="0"/>
              <a:t>,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</a:t>
            </a:r>
            <a:r>
              <a:rPr lang="en-US" sz="1600" dirty="0" err="1"/>
              <a:t>andranno</a:t>
            </a:r>
            <a:r>
              <a:rPr lang="en-US" sz="1600" dirty="0"/>
              <a:t>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C00000"/>
                </a:solidFill>
              </a:rPr>
              <a:t>wrap-reverse</a:t>
            </a:r>
            <a:r>
              <a:rPr lang="en-US" sz="1600" dirty="0"/>
              <a:t> – Se </a:t>
            </a:r>
            <a:r>
              <a:rPr lang="en-US" sz="1600" dirty="0" err="1"/>
              <a:t>necessario</a:t>
            </a:r>
            <a:r>
              <a:rPr lang="en-US" sz="1600" dirty="0"/>
              <a:t>, </a:t>
            </a:r>
            <a:r>
              <a:rPr lang="en-US" sz="1600" dirty="0" err="1"/>
              <a:t>gli</a:t>
            </a:r>
            <a:r>
              <a:rPr lang="en-US" sz="1600" dirty="0"/>
              <a:t> </a:t>
            </a:r>
            <a:r>
              <a:rPr lang="en-US" sz="1600" dirty="0" err="1"/>
              <a:t>elementi</a:t>
            </a:r>
            <a:r>
              <a:rPr lang="en-US" sz="1600" dirty="0"/>
              <a:t> </a:t>
            </a:r>
            <a:r>
              <a:rPr lang="en-US" sz="1600" dirty="0" err="1"/>
              <a:t>andranno</a:t>
            </a:r>
            <a:r>
              <a:rPr lang="en-US" sz="1600" dirty="0"/>
              <a:t> in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nuova</a:t>
            </a:r>
            <a:r>
              <a:rPr lang="en-US" sz="1600" dirty="0"/>
              <a:t> </a:t>
            </a:r>
            <a:r>
              <a:rPr lang="en-US" sz="1600" dirty="0" err="1"/>
              <a:t>riga</a:t>
            </a:r>
            <a:r>
              <a:rPr lang="en-US" sz="1600" dirty="0"/>
              <a:t> ma in </a:t>
            </a:r>
            <a:r>
              <a:rPr lang="en-US" sz="1600" dirty="0" err="1"/>
              <a:t>ordine</a:t>
            </a:r>
            <a:r>
              <a:rPr lang="en-US" sz="1600" dirty="0"/>
              <a:t> </a:t>
            </a:r>
            <a:r>
              <a:rPr lang="en-US" sz="1600" dirty="0" err="1"/>
              <a:t>inverso</a:t>
            </a:r>
            <a:r>
              <a:rPr lang="en-US" sz="1600" dirty="0"/>
              <a:t>.</a:t>
            </a:r>
            <a:endParaRPr lang="it-IT" sz="16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039312-E07F-4929-9C4E-2FE8F897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203485"/>
            <a:ext cx="2077591" cy="131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76196DC-4ABF-4DC5-B8FE-C9B9C58A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" y="4789149"/>
            <a:ext cx="2152209" cy="13438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D1352F-19CF-4C45-9D0D-B6EABFF9B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525" y="3932388"/>
            <a:ext cx="2143441" cy="13365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F8516B-5880-4D8B-B4AC-C3B67E50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60313"/>
            <a:ext cx="3703717" cy="13443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D0EFDB7-B912-402F-9349-999FA4A9A70C}"/>
              </a:ext>
            </a:extLst>
          </p:cNvPr>
          <p:cNvSpPr/>
          <p:nvPr/>
        </p:nvSpPr>
        <p:spPr>
          <a:xfrm>
            <a:off x="5564096" y="2727369"/>
            <a:ext cx="39791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container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500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flex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flex-direction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row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nowrap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justify-content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space-around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448C27"/>
                </a:solidFill>
                <a:latin typeface="Consolas" panose="020B0609020204030204" pitchFamily="49" charset="0"/>
              </a:rPr>
              <a:t>dad8d8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padding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flex-wrap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448C27"/>
                </a:solidFill>
                <a:latin typeface="Consolas" panose="020B0609020204030204" pitchFamily="49" charset="0"/>
              </a:rPr>
              <a:t>no-</a:t>
            </a:r>
            <a:r>
              <a:rPr lang="it-IT" sz="1200" dirty="0" err="1">
                <a:solidFill>
                  <a:srgbClr val="448C27"/>
                </a:solidFill>
                <a:latin typeface="Consolas" panose="020B0609020204030204" pitchFamily="49" charset="0"/>
              </a:rPr>
              <a:t>wrap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box2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200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green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200" dirty="0" err="1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white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sz="12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2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sz="12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31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58F5FE-766A-DA20-8EFA-4D14CAF2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Flex-</a:t>
            </a:r>
            <a:r>
              <a:rPr lang="it-IT" dirty="0" err="1"/>
              <a:t>grow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E1EC89-337A-5F0E-980C-584410904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903841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proprietà </a:t>
            </a:r>
            <a:r>
              <a:rPr lang="it-IT" dirty="0" err="1"/>
              <a:t>flex-grow</a:t>
            </a:r>
            <a:r>
              <a:rPr lang="it-IT" dirty="0"/>
              <a:t> specifica quanto deve crescere un elemento rispetto agli altri elementi all’interno dello stesso contenitore. </a:t>
            </a:r>
          </a:p>
          <a:p>
            <a:r>
              <a:rPr lang="it-IT" dirty="0"/>
              <a:t>Se l’elemento non è </a:t>
            </a:r>
            <a:r>
              <a:rPr lang="it-IT" dirty="0" err="1"/>
              <a:t>flex</a:t>
            </a:r>
            <a:r>
              <a:rPr lang="it-IT" dirty="0"/>
              <a:t>, la proprietà non avrà effetto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9A97AFF-49FB-4D39-C300-1F85B5B174C7}"/>
              </a:ext>
            </a:extLst>
          </p:cNvPr>
          <p:cNvSpPr txBox="1"/>
          <p:nvPr/>
        </p:nvSpPr>
        <p:spPr>
          <a:xfrm>
            <a:off x="441255" y="2787235"/>
            <a:ext cx="4085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(1) {</a:t>
            </a:r>
            <a:r>
              <a:rPr lang="en-US" b="1" dirty="0">
                <a:solidFill>
                  <a:srgbClr val="FF9900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(2) {</a:t>
            </a:r>
            <a:r>
              <a:rPr lang="en-US" b="1" dirty="0">
                <a:solidFill>
                  <a:srgbClr val="ADD8E6"/>
                </a:solidFill>
              </a:rPr>
              <a:t>flex-grow: 4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(3) {</a:t>
            </a:r>
            <a:r>
              <a:rPr lang="en-US" b="1" dirty="0">
                <a:solidFill>
                  <a:srgbClr val="F0E68C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(4) {</a:t>
            </a:r>
            <a:r>
              <a:rPr lang="en-US" b="1" dirty="0">
                <a:solidFill>
                  <a:srgbClr val="FFC0CB"/>
                </a:solidFill>
              </a:rPr>
              <a:t>flex-grow: 1</a:t>
            </a:r>
            <a:r>
              <a:rPr lang="en-US" dirty="0"/>
              <a:t>;}</a:t>
            </a:r>
          </a:p>
          <a:p>
            <a:r>
              <a:rPr lang="en-US" dirty="0"/>
              <a:t>#main </a:t>
            </a:r>
            <a:r>
              <a:rPr lang="en-US" dirty="0" err="1"/>
              <a:t>div:nth-of-type</a:t>
            </a:r>
            <a:r>
              <a:rPr lang="en-US" dirty="0"/>
              <a:t>(5) {</a:t>
            </a:r>
            <a:r>
              <a:rPr lang="en-US" dirty="0">
                <a:solidFill>
                  <a:srgbClr val="D3D3D3"/>
                </a:solidFill>
              </a:rPr>
              <a:t>flex-grow: 1;}</a:t>
            </a:r>
            <a:endParaRPr lang="it-IT" dirty="0">
              <a:solidFill>
                <a:srgbClr val="D3D3D3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B262A0-7BB7-FA83-0324-C801BC76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937131"/>
            <a:ext cx="352474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27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3 colonne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D2663E-A694-4AAA-87B8-59D87010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496067"/>
            <a:ext cx="5580112" cy="69751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4D3D22E-C980-42D5-96A2-FCB91D063E55}"/>
              </a:ext>
            </a:extLst>
          </p:cNvPr>
          <p:cNvSpPr/>
          <p:nvPr/>
        </p:nvSpPr>
        <p:spPr>
          <a:xfrm>
            <a:off x="539552" y="2385551"/>
            <a:ext cx="46622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display</a:t>
            </a:r>
            <a:r>
              <a:rPr lang="it-IT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-template-</a:t>
            </a:r>
            <a:r>
              <a:rPr lang="it-IT" dirty="0" err="1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columns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grid-gap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  </a:t>
            </a:r>
            <a:endParaRPr lang="it-IT" dirty="0">
              <a:solidFill>
                <a:srgbClr val="333333"/>
              </a:solidFill>
              <a:highlight>
                <a:srgbClr val="FFC0CB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E682B6-D07A-31C6-C83D-F005F7E687CD}"/>
              </a:ext>
            </a:extLst>
          </p:cNvPr>
          <p:cNvSpPr txBox="1"/>
          <p:nvPr/>
        </p:nvSpPr>
        <p:spPr>
          <a:xfrm>
            <a:off x="539552" y="4885845"/>
            <a:ext cx="8136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-template-</a:t>
            </a:r>
            <a:r>
              <a:rPr lang="it-IT" b="1" dirty="0" err="1">
                <a:solidFill>
                  <a:srgbClr val="C00000"/>
                </a:solidFill>
              </a:rPr>
              <a:t>columns</a:t>
            </a:r>
            <a:r>
              <a:rPr lang="it-IT" dirty="0"/>
              <a:t>: specifica la </a:t>
            </a:r>
            <a:r>
              <a:rPr lang="it-IT" b="1" dirty="0"/>
              <a:t>dimensione delle colonne </a:t>
            </a:r>
            <a:r>
              <a:rPr lang="it-IT" dirty="0"/>
              <a:t>e </a:t>
            </a:r>
            <a:r>
              <a:rPr lang="it-IT" b="1" dirty="0"/>
              <a:t>quante colonne </a:t>
            </a:r>
            <a:r>
              <a:rPr lang="it-IT" dirty="0"/>
              <a:t>si vogliono nella griglia. </a:t>
            </a:r>
          </a:p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-template-</a:t>
            </a:r>
            <a:r>
              <a:rPr lang="it-IT" b="1" dirty="0" err="1">
                <a:solidFill>
                  <a:srgbClr val="C00000"/>
                </a:solidFill>
              </a:rPr>
              <a:t>rows</a:t>
            </a:r>
            <a:r>
              <a:rPr lang="it-IT" dirty="0"/>
              <a:t>: specifica la dimensione delle righe </a:t>
            </a:r>
          </a:p>
          <a:p>
            <a:pPr marL="285750" indent="-285750"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Grid</a:t>
            </a:r>
            <a:r>
              <a:rPr lang="it-IT" b="1" dirty="0">
                <a:solidFill>
                  <a:srgbClr val="C00000"/>
                </a:solidFill>
              </a:rPr>
              <a:t>-gap</a:t>
            </a:r>
            <a:r>
              <a:rPr lang="it-IT" dirty="0"/>
              <a:t>: proprietà a sintassi abbreviata di </a:t>
            </a:r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column</a:t>
            </a:r>
            <a:r>
              <a:rPr lang="it-IT" dirty="0"/>
              <a:t>-gap e </a:t>
            </a:r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row</a:t>
            </a:r>
            <a:r>
              <a:rPr lang="it-IT" dirty="0"/>
              <a:t>-gap</a:t>
            </a:r>
          </a:p>
        </p:txBody>
      </p:sp>
    </p:spTree>
    <p:extLst>
      <p:ext uri="{BB962C8B-B14F-4D97-AF65-F5344CB8AC3E}">
        <p14:creationId xmlns:p14="http://schemas.microsoft.com/office/powerpoint/2010/main" val="674749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2 colonne e </a:t>
            </a:r>
            <a:r>
              <a:rPr lang="it-IT" dirty="0" err="1"/>
              <a:t>span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2FA68E-407E-4CC1-B18C-D479E8EA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491839"/>
            <a:ext cx="4932040" cy="126500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F1B8E72-D0EA-49A7-AC37-EAEB601966B1}"/>
              </a:ext>
            </a:extLst>
          </p:cNvPr>
          <p:cNvSpPr/>
          <p:nvPr/>
        </p:nvSpPr>
        <p:spPr>
          <a:xfrm>
            <a:off x="755576" y="2996952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grid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-template-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columns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auto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auto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grid-gap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AB6526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it-IT" dirty="0">
              <a:solidFill>
                <a:srgbClr val="AB6526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box3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grid-column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span</a:t>
            </a:r>
            <a:r>
              <a:rPr lang="it-IT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5BCA4E-7C8B-D57C-706C-B8717CC5A0B1}"/>
              </a:ext>
            </a:extLst>
          </p:cNvPr>
          <p:cNvSpPr txBox="1"/>
          <p:nvPr/>
        </p:nvSpPr>
        <p:spPr>
          <a:xfrm>
            <a:off x="5580112" y="3717032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proprietà </a:t>
            </a:r>
            <a:r>
              <a:rPr lang="it-IT" b="1" dirty="0" err="1">
                <a:solidFill>
                  <a:srgbClr val="C00000"/>
                </a:solidFill>
              </a:rPr>
              <a:t>grid-column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specifica la dimensione e la posizione di un elemento all’interno di una </a:t>
            </a:r>
            <a:r>
              <a:rPr lang="it-IT" dirty="0" err="1"/>
              <a:t>grid</a:t>
            </a:r>
            <a:r>
              <a:rPr lang="it-IT" dirty="0"/>
              <a:t>. </a:t>
            </a:r>
          </a:p>
          <a:p>
            <a:r>
              <a:rPr lang="it-IT" dirty="0"/>
              <a:t>E’ una proprietà a sintassi abbreviata delle proprietà </a:t>
            </a:r>
            <a:r>
              <a:rPr lang="it-IT" b="1" dirty="0" err="1"/>
              <a:t>grid</a:t>
            </a:r>
            <a:r>
              <a:rPr lang="it-IT" b="1" dirty="0"/>
              <a:t>-</a:t>
            </a:r>
            <a:r>
              <a:rPr lang="it-IT" b="1" dirty="0" err="1"/>
              <a:t>column</a:t>
            </a:r>
            <a:r>
              <a:rPr lang="it-IT" b="1" dirty="0"/>
              <a:t>-start</a:t>
            </a:r>
            <a:r>
              <a:rPr lang="it-IT" dirty="0"/>
              <a:t> e </a:t>
            </a:r>
            <a:r>
              <a:rPr lang="it-IT" b="1" dirty="0" err="1"/>
              <a:t>grid</a:t>
            </a:r>
            <a:r>
              <a:rPr lang="it-IT" b="1" dirty="0"/>
              <a:t>-</a:t>
            </a:r>
            <a:r>
              <a:rPr lang="it-IT" b="1" dirty="0" err="1"/>
              <a:t>column</a:t>
            </a:r>
            <a:r>
              <a:rPr lang="it-IT" b="1" dirty="0"/>
              <a:t>-end</a:t>
            </a:r>
          </a:p>
        </p:txBody>
      </p:sp>
    </p:spTree>
    <p:extLst>
      <p:ext uri="{BB962C8B-B14F-4D97-AF65-F5344CB8AC3E}">
        <p14:creationId xmlns:p14="http://schemas.microsoft.com/office/powerpoint/2010/main" val="18600726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E8796-0385-4848-9B7F-3D748415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Datagrid</a:t>
            </a:r>
            <a:r>
              <a:rPr lang="it-IT" dirty="0"/>
              <a:t> – 2 colonne, 2 </a:t>
            </a:r>
            <a:r>
              <a:rPr lang="it-IT" dirty="0" err="1"/>
              <a:t>row</a:t>
            </a:r>
            <a:r>
              <a:rPr lang="it-IT" dirty="0"/>
              <a:t>  e </a:t>
            </a:r>
            <a:r>
              <a:rPr lang="it-IT" dirty="0" err="1"/>
              <a:t>span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1ACFA7-D6FB-4157-8915-DA09601D6140}"/>
              </a:ext>
            </a:extLst>
          </p:cNvPr>
          <p:cNvSpPr/>
          <p:nvPr/>
        </p:nvSpPr>
        <p:spPr>
          <a:xfrm>
            <a:off x="457200" y="175127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7A3E9D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-container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display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-template-</a:t>
            </a:r>
            <a:r>
              <a:rPr lang="it-IT" sz="1400" dirty="0" err="1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columns</a:t>
            </a:r>
            <a:r>
              <a:rPr lang="it-IT" sz="1400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48C2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auto </a:t>
            </a:r>
            <a:r>
              <a:rPr lang="it-IT" sz="1400" dirty="0" err="1">
                <a:solidFill>
                  <a:srgbClr val="448C2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F0E68C"/>
              </a:highlight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-template-</a:t>
            </a:r>
            <a:r>
              <a:rPr lang="it-IT" sz="1400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rows</a:t>
            </a:r>
            <a:r>
              <a:rPr lang="it-IT" sz="1400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 </a:t>
            </a:r>
            <a:r>
              <a:rPr lang="it-IT" sz="1400" dirty="0" err="1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auto</a:t>
            </a:r>
            <a:r>
              <a:rPr lang="it-IT" sz="1400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D3D3D3"/>
              </a:highlight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grid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-gap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container div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latin typeface="Consolas" panose="020B0609020204030204" pitchFamily="49" charset="0"/>
              </a:rPr>
              <a:t>solid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ff0000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grey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latin typeface="Consolas" panose="020B0609020204030204" pitchFamily="49" charset="0"/>
              </a:rPr>
              <a:t>min-height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150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box4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grid-column</a:t>
            </a:r>
            <a:r>
              <a:rPr lang="it-IT" sz="1400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span</a:t>
            </a:r>
            <a:r>
              <a:rPr lang="it-IT" sz="1400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2</a:t>
            </a:r>
            <a:r>
              <a:rPr lang="it-IT" sz="1400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FFC0CB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box1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 err="1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grid-row</a:t>
            </a:r>
            <a:r>
              <a:rPr lang="it-IT" sz="1400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:</a:t>
            </a:r>
            <a:r>
              <a:rPr lang="it-IT" sz="1400" dirty="0">
                <a:solidFill>
                  <a:srgbClr val="333333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span</a:t>
            </a:r>
            <a:r>
              <a:rPr lang="it-IT" sz="1400" dirty="0">
                <a:solidFill>
                  <a:srgbClr val="448C2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AB6526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2</a:t>
            </a:r>
            <a:r>
              <a:rPr lang="it-IT" sz="1400" dirty="0">
                <a:solidFill>
                  <a:srgbClr val="777777"/>
                </a:solidFill>
                <a:highlight>
                  <a:srgbClr val="ADD8E6"/>
                </a:highlight>
                <a:latin typeface="Consolas" panose="020B0609020204030204" pitchFamily="49" charset="0"/>
              </a:rPr>
              <a:t>;</a:t>
            </a:r>
            <a:endParaRPr lang="it-IT" sz="1400" dirty="0">
              <a:solidFill>
                <a:srgbClr val="333333"/>
              </a:solidFill>
              <a:highlight>
                <a:srgbClr val="ADD8E6"/>
              </a:highlight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57AEF9-3115-4AE1-8890-037C8818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88840"/>
            <a:ext cx="3420417" cy="393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26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E9C19-D237-4BCA-A28B-295F4D3A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responsive </a:t>
            </a:r>
            <a:r>
              <a:rPr lang="en-US" dirty="0" err="1"/>
              <a:t>codice</a:t>
            </a:r>
            <a:r>
              <a:rPr lang="en-US" dirty="0"/>
              <a:t> &lt;=576px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66EDAB0-5511-41E6-9459-7FBB47E242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4699" y="4437112"/>
            <a:ext cx="4130675" cy="2344665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49EFE65-88E6-4799-BDB6-807E3ECE9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it-IT" sz="800" dirty="0"/>
              <a:t>#contenitore div{</a:t>
            </a:r>
          </a:p>
          <a:p>
            <a:r>
              <a:rPr lang="it-IT" sz="800" dirty="0" err="1"/>
              <a:t>min-height</a:t>
            </a:r>
            <a:r>
              <a:rPr lang="it-IT" sz="800" dirty="0"/>
              <a:t>: 100px;</a:t>
            </a:r>
          </a:p>
          <a:p>
            <a:r>
              <a:rPr lang="it-IT" sz="800" dirty="0" err="1"/>
              <a:t>min-width</a:t>
            </a:r>
            <a:r>
              <a:rPr lang="it-IT" sz="800" dirty="0"/>
              <a:t>: 100px;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(1){</a:t>
            </a:r>
          </a:p>
          <a:p>
            <a:r>
              <a:rPr lang="it-IT" sz="800" dirty="0"/>
              <a:t>background-color: red;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(2){</a:t>
            </a:r>
          </a:p>
          <a:p>
            <a:r>
              <a:rPr lang="it-IT" sz="800" dirty="0"/>
              <a:t>background-color: blue;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 </a:t>
            </a:r>
            <a:r>
              <a:rPr lang="it-IT" sz="800" dirty="0" err="1"/>
              <a:t>div:nth-child</a:t>
            </a:r>
            <a:r>
              <a:rPr lang="it-IT" sz="800" dirty="0"/>
              <a:t>(3){</a:t>
            </a:r>
          </a:p>
          <a:p>
            <a:r>
              <a:rPr lang="it-IT" sz="800" dirty="0"/>
              <a:t>background-color: </a:t>
            </a:r>
            <a:r>
              <a:rPr lang="it-IT" sz="800" dirty="0" err="1"/>
              <a:t>violet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r>
              <a:rPr lang="it-IT" sz="800" dirty="0"/>
              <a:t>#contenitore{</a:t>
            </a:r>
          </a:p>
          <a:p>
            <a:r>
              <a:rPr lang="it-IT" sz="800" dirty="0" err="1"/>
              <a:t>grid</a:t>
            </a:r>
            <a:r>
              <a:rPr lang="it-IT" sz="800" dirty="0"/>
              <a:t>-</a:t>
            </a:r>
            <a:r>
              <a:rPr lang="it-IT" sz="800" dirty="0" err="1"/>
              <a:t>column</a:t>
            </a:r>
            <a:r>
              <a:rPr lang="it-IT" sz="800" dirty="0"/>
              <a:t>-gap: 5px;</a:t>
            </a:r>
          </a:p>
          <a:p>
            <a:r>
              <a:rPr lang="it-IT" sz="800" dirty="0" err="1"/>
              <a:t>grid</a:t>
            </a:r>
            <a:r>
              <a:rPr lang="it-IT" sz="800" dirty="0"/>
              <a:t>-</a:t>
            </a:r>
            <a:r>
              <a:rPr lang="it-IT" sz="800" dirty="0" err="1"/>
              <a:t>row</a:t>
            </a:r>
            <a:r>
              <a:rPr lang="it-IT" sz="800" dirty="0"/>
              <a:t>-gap: 5px;</a:t>
            </a:r>
          </a:p>
          <a:p>
            <a:r>
              <a:rPr lang="it-IT" sz="800" dirty="0"/>
              <a:t>}</a:t>
            </a:r>
          </a:p>
          <a:p>
            <a:endParaRPr lang="en-US" sz="800" dirty="0"/>
          </a:p>
          <a:p>
            <a:r>
              <a:rPr lang="en-US" sz="800" dirty="0"/>
              <a:t>&lt;body&gt;</a:t>
            </a:r>
          </a:p>
          <a:p>
            <a:r>
              <a:rPr lang="en-US" sz="800" dirty="0"/>
              <a:t>&lt;div id="</a:t>
            </a:r>
            <a:r>
              <a:rPr lang="en-US" sz="800" dirty="0" err="1"/>
              <a:t>contenitore</a:t>
            </a:r>
            <a:r>
              <a:rPr lang="en-US" sz="800" dirty="0"/>
              <a:t>"&gt;</a:t>
            </a:r>
          </a:p>
          <a:p>
            <a:r>
              <a:rPr lang="en-US" sz="800" dirty="0"/>
              <a:t>&lt;div &gt;&lt;/div&gt;</a:t>
            </a:r>
          </a:p>
          <a:p>
            <a:r>
              <a:rPr lang="en-US" sz="800" dirty="0"/>
              <a:t>&lt;div&gt;&lt;/div&gt;</a:t>
            </a:r>
          </a:p>
          <a:p>
            <a:r>
              <a:rPr lang="en-US" sz="800" dirty="0"/>
              <a:t>&lt;div&gt;&lt;/div&gt;</a:t>
            </a:r>
          </a:p>
          <a:p>
            <a:br>
              <a:rPr lang="en-US" sz="800" dirty="0"/>
            </a:br>
            <a:r>
              <a:rPr lang="en-US" sz="800" dirty="0"/>
              <a:t>&lt;/div&gt;</a:t>
            </a:r>
          </a:p>
          <a:p>
            <a:r>
              <a:rPr lang="en-US" sz="800" dirty="0"/>
              <a:t>&lt;/body&gt;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76F51215-AA3C-4AE6-A229-C7A18C4E9E14}"/>
              </a:ext>
            </a:extLst>
          </p:cNvPr>
          <p:cNvSpPr txBox="1">
            <a:spLocks/>
          </p:cNvSpPr>
          <p:nvPr/>
        </p:nvSpPr>
        <p:spPr>
          <a:xfrm>
            <a:off x="484915" y="1845736"/>
            <a:ext cx="4085024" cy="40233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@media screen and (max-width:576px){</a:t>
            </a:r>
          </a:p>
          <a:p>
            <a:r>
              <a:rPr lang="it-IT" dirty="0"/>
              <a:t>#contenitore{</a:t>
            </a:r>
          </a:p>
          <a:p>
            <a:r>
              <a:rPr lang="it-IT" dirty="0"/>
              <a:t>display: </a:t>
            </a:r>
            <a:r>
              <a:rPr lang="it-IT" dirty="0" err="1"/>
              <a:t>grid</a:t>
            </a:r>
            <a:r>
              <a:rPr lang="it-IT" dirty="0"/>
              <a:t>;</a:t>
            </a:r>
          </a:p>
          <a:p>
            <a:r>
              <a:rPr lang="it-IT" dirty="0" err="1"/>
              <a:t>grid</a:t>
            </a:r>
            <a:r>
              <a:rPr lang="it-IT" dirty="0"/>
              <a:t>-template-</a:t>
            </a:r>
            <a:r>
              <a:rPr lang="it-IT" dirty="0" err="1"/>
              <a:t>columns</a:t>
            </a:r>
            <a:r>
              <a:rPr lang="it-IT" dirty="0"/>
              <a:t>: 50% 50%;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#contenitore </a:t>
            </a:r>
            <a:r>
              <a:rPr lang="it-IT" dirty="0" err="1"/>
              <a:t>div:nth-child</a:t>
            </a:r>
            <a:r>
              <a:rPr lang="it-IT" dirty="0"/>
              <a:t>(1){</a:t>
            </a:r>
          </a:p>
          <a:p>
            <a:r>
              <a:rPr lang="it-IT" dirty="0" err="1"/>
              <a:t>grid-column</a:t>
            </a:r>
            <a:r>
              <a:rPr lang="it-IT" dirty="0"/>
              <a:t>: </a:t>
            </a:r>
            <a:r>
              <a:rPr lang="it-IT" dirty="0" err="1"/>
              <a:t>span</a:t>
            </a:r>
            <a:r>
              <a:rPr lang="it-IT" dirty="0"/>
              <a:t> 2;</a:t>
            </a:r>
          </a:p>
          <a:p>
            <a:r>
              <a:rPr lang="it-IT" dirty="0"/>
              <a:t>} </a:t>
            </a:r>
          </a:p>
          <a:p>
            <a:r>
              <a:rPr lang="it-IT" dirty="0"/>
              <a:t>}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09165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4E9C19-D237-4BCA-A28B-295F4D3A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</a:t>
            </a:r>
            <a:r>
              <a:rPr lang="en-US" dirty="0" err="1"/>
              <a:t>esempio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responsive </a:t>
            </a:r>
            <a:r>
              <a:rPr lang="en-US" dirty="0" err="1"/>
              <a:t>codice</a:t>
            </a:r>
            <a:r>
              <a:rPr lang="en-US" dirty="0"/>
              <a:t> &gt;576px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49EFE65-88E6-4799-BDB6-807E3ECE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36096" y="1417320"/>
            <a:ext cx="4085024" cy="4023359"/>
          </a:xfrm>
        </p:spPr>
        <p:txBody>
          <a:bodyPr>
            <a:noAutofit/>
          </a:bodyPr>
          <a:lstStyle/>
          <a:p>
            <a:r>
              <a:rPr lang="it-IT" sz="1000" dirty="0"/>
              <a:t>#contenitore div{</a:t>
            </a:r>
          </a:p>
          <a:p>
            <a:r>
              <a:rPr lang="it-IT" sz="1000" dirty="0" err="1"/>
              <a:t>min-height</a:t>
            </a:r>
            <a:r>
              <a:rPr lang="it-IT" sz="1000" dirty="0"/>
              <a:t>: 100px;</a:t>
            </a:r>
          </a:p>
          <a:p>
            <a:r>
              <a:rPr lang="it-IT" sz="1000" dirty="0" err="1"/>
              <a:t>min-width</a:t>
            </a:r>
            <a:r>
              <a:rPr lang="it-IT" sz="1000" dirty="0"/>
              <a:t>: 100px;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(1){</a:t>
            </a:r>
          </a:p>
          <a:p>
            <a:r>
              <a:rPr lang="it-IT" sz="1000" dirty="0"/>
              <a:t>background-color: red;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(2){</a:t>
            </a:r>
          </a:p>
          <a:p>
            <a:r>
              <a:rPr lang="it-IT" sz="1000" dirty="0"/>
              <a:t>background-color: blue;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 </a:t>
            </a:r>
            <a:r>
              <a:rPr lang="it-IT" sz="1000" dirty="0" err="1"/>
              <a:t>div:nth-child</a:t>
            </a:r>
            <a:r>
              <a:rPr lang="it-IT" sz="1000" dirty="0"/>
              <a:t>(3){</a:t>
            </a:r>
          </a:p>
          <a:p>
            <a:r>
              <a:rPr lang="it-IT" sz="1000" dirty="0"/>
              <a:t>background-color: </a:t>
            </a:r>
            <a:r>
              <a:rPr lang="it-IT" sz="1000" dirty="0" err="1"/>
              <a:t>violet</a:t>
            </a:r>
            <a:r>
              <a:rPr lang="it-IT" sz="1000" dirty="0"/>
              <a:t>;</a:t>
            </a:r>
          </a:p>
          <a:p>
            <a:r>
              <a:rPr lang="it-IT" sz="1000" dirty="0"/>
              <a:t>}</a:t>
            </a:r>
          </a:p>
          <a:p>
            <a:r>
              <a:rPr lang="it-IT" sz="1000" dirty="0"/>
              <a:t>#contenitore{</a:t>
            </a:r>
          </a:p>
          <a:p>
            <a:r>
              <a:rPr lang="it-IT" sz="1000" dirty="0" err="1"/>
              <a:t>grid</a:t>
            </a:r>
            <a:r>
              <a:rPr lang="it-IT" sz="1000" dirty="0"/>
              <a:t>-</a:t>
            </a:r>
            <a:r>
              <a:rPr lang="it-IT" sz="1000" dirty="0" err="1"/>
              <a:t>column</a:t>
            </a:r>
            <a:r>
              <a:rPr lang="it-IT" sz="1000" dirty="0"/>
              <a:t>-gap: 5px;</a:t>
            </a:r>
          </a:p>
          <a:p>
            <a:r>
              <a:rPr lang="it-IT" sz="1000" dirty="0" err="1"/>
              <a:t>grid</a:t>
            </a:r>
            <a:r>
              <a:rPr lang="it-IT" sz="1000" dirty="0"/>
              <a:t>-</a:t>
            </a:r>
            <a:r>
              <a:rPr lang="it-IT" sz="1000" dirty="0" err="1"/>
              <a:t>row</a:t>
            </a:r>
            <a:r>
              <a:rPr lang="it-IT" sz="1000" dirty="0"/>
              <a:t>-gap: 5px;</a:t>
            </a:r>
          </a:p>
          <a:p>
            <a:r>
              <a:rPr lang="it-IT" sz="1000" dirty="0"/>
              <a:t>}</a:t>
            </a:r>
          </a:p>
          <a:p>
            <a:endParaRPr lang="en-US" sz="1000" dirty="0"/>
          </a:p>
          <a:p>
            <a:r>
              <a:rPr lang="en-US" sz="1000" dirty="0"/>
              <a:t>&lt;body&gt;</a:t>
            </a:r>
          </a:p>
          <a:p>
            <a:r>
              <a:rPr lang="en-US" sz="1000" dirty="0"/>
              <a:t>&lt;div id="</a:t>
            </a:r>
            <a:r>
              <a:rPr lang="en-US" sz="1000" dirty="0" err="1"/>
              <a:t>contenitore</a:t>
            </a:r>
            <a:r>
              <a:rPr lang="en-US" sz="1000" dirty="0"/>
              <a:t>"&gt;</a:t>
            </a:r>
          </a:p>
          <a:p>
            <a:r>
              <a:rPr lang="en-US" sz="1000" dirty="0"/>
              <a:t>&lt;div &gt;&lt;/div&gt;</a:t>
            </a:r>
          </a:p>
          <a:p>
            <a:r>
              <a:rPr lang="en-US" sz="1000" dirty="0"/>
              <a:t>&lt;div&gt;&lt;/div&gt;</a:t>
            </a:r>
          </a:p>
          <a:p>
            <a:r>
              <a:rPr lang="en-US" sz="1000" dirty="0"/>
              <a:t>&lt;div&gt;&lt;/div&gt;</a:t>
            </a:r>
          </a:p>
          <a:p>
            <a:br>
              <a:rPr lang="en-US" sz="1000" dirty="0"/>
            </a:br>
            <a:r>
              <a:rPr lang="en-US" sz="1000" dirty="0"/>
              <a:t>&lt;/div&gt;</a:t>
            </a:r>
          </a:p>
          <a:p>
            <a:r>
              <a:rPr lang="en-US" sz="1000" dirty="0"/>
              <a:t>&lt;/body&gt;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76F51215-AA3C-4AE6-A229-C7A18C4E9E14}"/>
              </a:ext>
            </a:extLst>
          </p:cNvPr>
          <p:cNvSpPr txBox="1">
            <a:spLocks/>
          </p:cNvSpPr>
          <p:nvPr/>
        </p:nvSpPr>
        <p:spPr>
          <a:xfrm>
            <a:off x="484915" y="1845736"/>
            <a:ext cx="4085024" cy="40233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@media screen and (min-width:577px){</a:t>
            </a:r>
          </a:p>
          <a:p>
            <a:r>
              <a:rPr lang="it-IT" dirty="0"/>
              <a:t>#contenitore{</a:t>
            </a:r>
          </a:p>
          <a:p>
            <a:r>
              <a:rPr lang="it-IT" dirty="0"/>
              <a:t>display: </a:t>
            </a:r>
            <a:r>
              <a:rPr lang="it-IT" dirty="0" err="1"/>
              <a:t>grid</a:t>
            </a:r>
            <a:r>
              <a:rPr lang="it-IT" dirty="0"/>
              <a:t>;</a:t>
            </a:r>
          </a:p>
          <a:p>
            <a:r>
              <a:rPr lang="it-IT" dirty="0" err="1"/>
              <a:t>grid</a:t>
            </a:r>
            <a:r>
              <a:rPr lang="it-IT" dirty="0"/>
              <a:t>-template-</a:t>
            </a:r>
            <a:r>
              <a:rPr lang="it-IT" dirty="0" err="1"/>
              <a:t>columns</a:t>
            </a:r>
            <a:r>
              <a:rPr lang="it-IT" dirty="0"/>
              <a:t>: 50% 25% 25%;</a:t>
            </a:r>
          </a:p>
          <a:p>
            <a:r>
              <a:rPr lang="it-IT" dirty="0" err="1"/>
              <a:t>max-height</a:t>
            </a:r>
            <a:r>
              <a:rPr lang="it-IT" dirty="0"/>
              <a:t>: 300px;</a:t>
            </a:r>
          </a:p>
          <a:p>
            <a:r>
              <a:rPr lang="it-IT" dirty="0" err="1"/>
              <a:t>grid</a:t>
            </a:r>
            <a:r>
              <a:rPr lang="it-IT" dirty="0"/>
              <a:t>-</a:t>
            </a:r>
            <a:r>
              <a:rPr lang="it-IT" dirty="0" err="1"/>
              <a:t>column</a:t>
            </a:r>
            <a:r>
              <a:rPr lang="it-IT" dirty="0"/>
              <a:t>-gap: 5px;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}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A5F664F-F9DC-4BE9-90DE-F6BA4298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8" y="4881219"/>
            <a:ext cx="4571996" cy="5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8BB649-CE68-4803-BC70-E4E90C2B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Interni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62ED5E-1B2C-4916-A54C-2AFE5BCF2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I fogli incorporati sono quelli inseriti direttamente nel documento HTML tramite il </a:t>
            </a:r>
            <a:r>
              <a:rPr lang="it-IT" b="1" dirty="0">
                <a:solidFill>
                  <a:srgbClr val="C00000"/>
                </a:solidFill>
              </a:rPr>
              <a:t>tag &lt;style&gt;</a:t>
            </a:r>
            <a:r>
              <a:rPr lang="it-IT" dirty="0"/>
              <a:t>. Anche in questo caso la dichiarazione va posta </a:t>
            </a:r>
            <a:r>
              <a:rPr lang="it-IT" b="1" u="sng" dirty="0"/>
              <a:t>all’interno della sezione &lt;head&gt;</a:t>
            </a:r>
          </a:p>
          <a:p>
            <a:endParaRPr lang="it-IT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 &lt;head&gt;</a:t>
            </a:r>
          </a:p>
          <a:p>
            <a:r>
              <a:rPr lang="en-US" dirty="0"/>
              <a:t>  </a:t>
            </a:r>
            <a:r>
              <a:rPr lang="en-US" b="1" dirty="0"/>
              <a:t>&lt;style </a:t>
            </a:r>
            <a:r>
              <a:rPr lang="en-US" strike="sngStrike" dirty="0">
                <a:highlight>
                  <a:srgbClr val="FFFF00"/>
                </a:highlight>
              </a:rPr>
              <a:t>type="text/</a:t>
            </a:r>
            <a:r>
              <a:rPr lang="en-US" strike="sngStrike" dirty="0" err="1">
                <a:highlight>
                  <a:srgbClr val="FFFF00"/>
                </a:highlight>
              </a:rPr>
              <a:t>css</a:t>
            </a:r>
            <a:r>
              <a:rPr lang="en-US" strike="sngStrike" dirty="0">
                <a:highlight>
                  <a:srgbClr val="FFFF00"/>
                </a:highlight>
              </a:rPr>
              <a:t>"</a:t>
            </a:r>
            <a:r>
              <a:rPr lang="en-US" dirty="0"/>
              <a:t>&gt;  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eliminato</a:t>
            </a:r>
            <a:r>
              <a:rPr lang="en-US" dirty="0">
                <a:highlight>
                  <a:srgbClr val="FFFF00"/>
                </a:highlight>
              </a:rPr>
              <a:t> in HTML5)</a:t>
            </a:r>
          </a:p>
          <a:p>
            <a:r>
              <a:rPr lang="en-US" dirty="0"/>
              <a:t>   body {background: white;}</a:t>
            </a:r>
          </a:p>
          <a:p>
            <a:r>
              <a:rPr lang="en-US" dirty="0"/>
              <a:t>   p {color: black;}</a:t>
            </a:r>
          </a:p>
          <a:p>
            <a:r>
              <a:rPr lang="en-US" dirty="0"/>
              <a:t>   [...]</a:t>
            </a:r>
          </a:p>
          <a:p>
            <a:r>
              <a:rPr lang="en-US" dirty="0"/>
              <a:t>  </a:t>
            </a:r>
            <a:r>
              <a:rPr lang="en-US" b="1" dirty="0"/>
              <a:t>&lt;/style&gt;</a:t>
            </a:r>
          </a:p>
          <a:p>
            <a:r>
              <a:rPr lang="en-US" dirty="0"/>
              <a:t> &lt;/head&gt;</a:t>
            </a:r>
          </a:p>
          <a:p>
            <a:r>
              <a:rPr lang="en-US" dirty="0"/>
              <a:t> &lt;body&gt;</a:t>
            </a:r>
          </a:p>
          <a:p>
            <a:r>
              <a:rPr lang="en-US" dirty="0"/>
              <a:t> [...]</a:t>
            </a:r>
          </a:p>
          <a:p>
            <a:r>
              <a:rPr lang="en-US" dirty="0"/>
              <a:t>&lt;/html&gt;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71664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8611F-353C-41EA-8D02-8F41F7C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Media </a:t>
            </a:r>
            <a:r>
              <a:rPr lang="it-IT" dirty="0" err="1"/>
              <a:t>queries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126164-4093-4D8B-B8B9-9D2F2A6A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Com’è fatta una media </a:t>
            </a:r>
            <a:r>
              <a:rPr lang="it-IT" b="1" dirty="0" err="1">
                <a:solidFill>
                  <a:srgbClr val="C00000"/>
                </a:solidFill>
              </a:rPr>
              <a:t>query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Una media query consiste nella dichiarazione di un tipo di media e di zero o più espressioni che verifichino le condizioni di validità o non validità delle caratteristiche di un certo media. </a:t>
            </a:r>
          </a:p>
          <a:p>
            <a:r>
              <a:rPr lang="it-IT" dirty="0"/>
              <a:t>Sono utilizzate per applicare stili differenti a tipi diversi di tipi di device. </a:t>
            </a:r>
          </a:p>
          <a:p>
            <a:endParaRPr lang="it-IT" dirty="0"/>
          </a:p>
          <a:p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(color)" </a:t>
            </a:r>
            <a:r>
              <a:rPr lang="en-US" dirty="0" err="1"/>
              <a:t>href</a:t>
            </a:r>
            <a:r>
              <a:rPr lang="en-US" dirty="0"/>
              <a:t>="colore.css" /&gt;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26E143D7-5300-4DCF-B5EF-9DD87C2C0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69263"/>
              </p:ext>
            </p:extLst>
          </p:nvPr>
        </p:nvGraphicFramePr>
        <p:xfrm>
          <a:off x="1835696" y="3850761"/>
          <a:ext cx="5593432" cy="1656740"/>
        </p:xfrm>
        <a:graphic>
          <a:graphicData uri="http://schemas.openxmlformats.org/drawingml/2006/table">
            <a:tbl>
              <a:tblPr/>
              <a:tblGrid>
                <a:gridCol w="1395356">
                  <a:extLst>
                    <a:ext uri="{9D8B030D-6E8A-4147-A177-3AD203B41FA5}">
                      <a16:colId xmlns:a16="http://schemas.microsoft.com/office/drawing/2014/main" val="3192011548"/>
                    </a:ext>
                  </a:extLst>
                </a:gridCol>
                <a:gridCol w="4198076">
                  <a:extLst>
                    <a:ext uri="{9D8B030D-6E8A-4147-A177-3AD203B41FA5}">
                      <a16:colId xmlns:a16="http://schemas.microsoft.com/office/drawing/2014/main" val="2659310362"/>
                    </a:ext>
                  </a:extLst>
                </a:gridCol>
              </a:tblGrid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>
                          <a:effectLst/>
                        </a:rPr>
                        <a:t>Value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 dirty="0" err="1">
                          <a:effectLst/>
                        </a:rPr>
                        <a:t>Description</a:t>
                      </a:r>
                      <a:endParaRPr lang="it-IT" sz="1400" b="1" dirty="0">
                        <a:effectLst/>
                      </a:endParaRP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6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141332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 err="1">
                          <a:effectLst/>
                        </a:rPr>
                        <a:t>all</a:t>
                      </a:r>
                      <a:endParaRPr lang="it-IT" sz="1400" b="1" dirty="0">
                        <a:effectLst/>
                      </a:endParaRP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all media type devices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012778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print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dirty="0" err="1">
                          <a:effectLst/>
                        </a:rPr>
                        <a:t>Used</a:t>
                      </a:r>
                      <a:r>
                        <a:rPr lang="it-IT" sz="1400" dirty="0">
                          <a:effectLst/>
                        </a:rPr>
                        <a:t> for </a:t>
                      </a:r>
                      <a:r>
                        <a:rPr lang="it-IT" sz="1400" dirty="0" err="1">
                          <a:effectLst/>
                        </a:rPr>
                        <a:t>printers</a:t>
                      </a:r>
                      <a:endParaRPr lang="it-IT" sz="1400" dirty="0">
                        <a:effectLst/>
                      </a:endParaRP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77667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>
                          <a:effectLst/>
                        </a:rPr>
                        <a:t>screen</a:t>
                      </a: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computer screens, tablets, smart-phones etc.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415688"/>
                  </a:ext>
                </a:extLst>
              </a:tr>
              <a:tr h="207966">
                <a:tc>
                  <a:txBody>
                    <a:bodyPr/>
                    <a:lstStyle/>
                    <a:p>
                      <a:pPr algn="ctr" fontAlgn="t"/>
                      <a:r>
                        <a:rPr lang="it-IT" sz="1400" b="1" dirty="0" err="1">
                          <a:effectLst/>
                        </a:rPr>
                        <a:t>speech</a:t>
                      </a:r>
                      <a:endParaRPr lang="it-IT" sz="1400" b="1" dirty="0">
                        <a:effectLst/>
                      </a:endParaRPr>
                    </a:p>
                  </a:txBody>
                  <a:tcPr marL="117987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Used for </a:t>
                      </a:r>
                      <a:r>
                        <a:rPr lang="en-US" sz="1400" dirty="0" err="1">
                          <a:effectLst/>
                        </a:rPr>
                        <a:t>screenreaders</a:t>
                      </a:r>
                      <a:r>
                        <a:rPr lang="en-US" sz="1400" dirty="0">
                          <a:effectLst/>
                        </a:rPr>
                        <a:t> that "reads" the page out loud</a:t>
                      </a:r>
                    </a:p>
                  </a:txBody>
                  <a:tcPr marL="58994" marR="58994" marT="58994" marB="5899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1387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E10BF0C-F19B-4F5C-9ACF-66122FD747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89082" y="2871518"/>
            <a:ext cx="67121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8B48606-5D9D-41F9-80AF-ECB04BC8DD8E}"/>
              </a:ext>
            </a:extLst>
          </p:cNvPr>
          <p:cNvSpPr/>
          <p:nvPr/>
        </p:nvSpPr>
        <p:spPr>
          <a:xfrm>
            <a:off x="611560" y="5585455"/>
            <a:ext cx="5454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52A2A"/>
                </a:solidFill>
                <a:latin typeface="Consolas" panose="020B0609020204030204" pitchFamily="49" charset="0"/>
              </a:rPr>
              <a:t>@media screen and (min-width: 480px)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it-IT" sz="16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160BA10-BF63-469F-B6D2-622AE85F8F74}"/>
              </a:ext>
            </a:extLst>
          </p:cNvPr>
          <p:cNvSpPr/>
          <p:nvPr/>
        </p:nvSpPr>
        <p:spPr>
          <a:xfrm>
            <a:off x="611560" y="5962880"/>
            <a:ext cx="7931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A52A2A"/>
                </a:solidFill>
                <a:latin typeface="Consolas" panose="020B0609020204030204" pitchFamily="49" charset="0"/>
              </a:rPr>
              <a:t>@media screen and (max-width: 699px) and (min-width: 520px) 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8252850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8611F-353C-41EA-8D02-8F41F7C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Media </a:t>
            </a:r>
            <a:r>
              <a:rPr lang="it-IT" dirty="0" err="1"/>
              <a:t>queries</a:t>
            </a:r>
            <a:endParaRPr lang="it-IT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10BF0C-F19B-4F5C-9ACF-66122FD747B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89082" y="2871518"/>
            <a:ext cx="67121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3E12471D-525D-8DB8-60D0-778F3ED88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37909"/>
              </p:ext>
            </p:extLst>
          </p:nvPr>
        </p:nvGraphicFramePr>
        <p:xfrm>
          <a:off x="683567" y="1777363"/>
          <a:ext cx="7704855" cy="2834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8285">
                  <a:extLst>
                    <a:ext uri="{9D8B030D-6E8A-4147-A177-3AD203B41FA5}">
                      <a16:colId xmlns:a16="http://schemas.microsoft.com/office/drawing/2014/main" val="183057397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1061265384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2473113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SINTASSI CLASSICA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DESCRIZIONE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NUOVA SINTASSI</a:t>
                      </a:r>
                    </a:p>
                    <a:p>
                      <a:r>
                        <a:rPr lang="it-IT" dirty="0"/>
                        <a:t>Media query ranges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17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(min-width: 480px) 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/>
                        <a:t>applica</a:t>
                      </a:r>
                      <a:r>
                        <a:rPr lang="en-US" sz="1400" b="0" dirty="0"/>
                        <a:t> un </a:t>
                      </a:r>
                      <a:r>
                        <a:rPr lang="en-US" sz="1400" b="0" dirty="0" err="1"/>
                        <a:t>certo</a:t>
                      </a:r>
                      <a:r>
                        <a:rPr lang="en-US" sz="1400" b="0" dirty="0"/>
                        <a:t> stile </a:t>
                      </a:r>
                      <a:r>
                        <a:rPr lang="en-US" sz="1400" b="0" dirty="0" err="1"/>
                        <a:t>quando</a:t>
                      </a:r>
                      <a:r>
                        <a:rPr lang="en-US" sz="1400" b="0" dirty="0"/>
                        <a:t> la viewport ha </a:t>
                      </a:r>
                      <a:r>
                        <a:rPr lang="en-US" sz="1400" b="0" dirty="0" err="1"/>
                        <a:t>una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larghezza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1" dirty="0" err="1"/>
                        <a:t>superiore</a:t>
                      </a:r>
                      <a:r>
                        <a:rPr lang="en-US" sz="1400" b="1" dirty="0"/>
                        <a:t>  o </a:t>
                      </a:r>
                      <a:r>
                        <a:rPr lang="en-US" sz="1400" b="1" dirty="0" err="1"/>
                        <a:t>uguale</a:t>
                      </a:r>
                      <a:r>
                        <a:rPr lang="en-US" sz="1400" b="1" dirty="0"/>
                        <a:t> a 480 </a:t>
                      </a:r>
                      <a:r>
                        <a:rPr lang="en-US" sz="1400" b="1" dirty="0" err="1"/>
                        <a:t>px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@media screen and (</a:t>
                      </a:r>
                      <a:r>
                        <a:rPr lang="it-IT" sz="1400" b="1" dirty="0" err="1">
                          <a:highlight>
                            <a:srgbClr val="ADD8E6"/>
                          </a:highlight>
                        </a:rPr>
                        <a:t>width</a:t>
                      </a:r>
                      <a:r>
                        <a:rPr lang="it-IT" sz="1400" b="1" dirty="0">
                          <a:highlight>
                            <a:srgbClr val="ADD8E6"/>
                          </a:highlight>
                        </a:rPr>
                        <a:t> &gt;= 480px</a:t>
                      </a:r>
                      <a:r>
                        <a:rPr lang="it-IT" sz="1400" b="1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529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(max-width: 1024px) </a:t>
                      </a:r>
                      <a:endParaRPr lang="it-IT" sz="1400" dirty="0"/>
                    </a:p>
                    <a:p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/>
                        <a:t>applica</a:t>
                      </a:r>
                      <a:r>
                        <a:rPr lang="en-US" sz="1400" b="0" dirty="0"/>
                        <a:t> un </a:t>
                      </a:r>
                      <a:r>
                        <a:rPr lang="en-US" sz="1400" b="0" dirty="0" err="1"/>
                        <a:t>certo</a:t>
                      </a:r>
                      <a:r>
                        <a:rPr lang="en-US" sz="1400" b="0" dirty="0"/>
                        <a:t> stile </a:t>
                      </a:r>
                      <a:r>
                        <a:rPr lang="en-US" sz="1400" b="0" dirty="0" err="1"/>
                        <a:t>quando</a:t>
                      </a:r>
                      <a:r>
                        <a:rPr lang="en-US" sz="1400" b="0" dirty="0"/>
                        <a:t> la viewport ha </a:t>
                      </a:r>
                      <a:r>
                        <a:rPr lang="en-US" sz="1400" b="0" dirty="0" err="1"/>
                        <a:t>una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0" dirty="0" err="1"/>
                        <a:t>larghezza</a:t>
                      </a:r>
                      <a:r>
                        <a:rPr lang="en-US" sz="1400" b="0" dirty="0"/>
                        <a:t> </a:t>
                      </a:r>
                      <a:r>
                        <a:rPr lang="en-US" sz="1400" b="1" dirty="0"/>
                        <a:t>inferior o </a:t>
                      </a:r>
                      <a:r>
                        <a:rPr lang="en-US" sz="1400" b="1" dirty="0" err="1"/>
                        <a:t>uguale</a:t>
                      </a:r>
                      <a:r>
                        <a:rPr lang="en-US" sz="1400" b="1" dirty="0"/>
                        <a:t> a 1024 </a:t>
                      </a:r>
                      <a:r>
                        <a:rPr lang="en-US" sz="1400" b="1" dirty="0" err="1"/>
                        <a:t>px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/>
                        <a:t>@media screen and (</a:t>
                      </a:r>
                      <a:r>
                        <a:rPr lang="it-IT" sz="1400" b="1" dirty="0" err="1">
                          <a:highlight>
                            <a:srgbClr val="FFC0CB"/>
                          </a:highlight>
                        </a:rPr>
                        <a:t>width</a:t>
                      </a:r>
                      <a:r>
                        <a:rPr lang="it-IT" sz="1400" b="1" dirty="0">
                          <a:highlight>
                            <a:srgbClr val="FFC0CB"/>
                          </a:highlight>
                        </a:rPr>
                        <a:t> &lt;= 1024px</a:t>
                      </a:r>
                      <a:r>
                        <a:rPr lang="it-IT" sz="1400" b="1" dirty="0"/>
                        <a:t>)</a:t>
                      </a:r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709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A52A2A"/>
                          </a:solidFill>
                          <a:latin typeface="Consolas" panose="020B0609020204030204" pitchFamily="49" charset="0"/>
                        </a:rPr>
                        <a:t>@media screen and (max-width: 699px) and (min-width: 520px) 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Applica lo stile specificato quando </a:t>
                      </a:r>
                      <a:r>
                        <a:rPr lang="it-IT" sz="1400" dirty="0" err="1"/>
                        <a:t>viewport</a:t>
                      </a:r>
                      <a:r>
                        <a:rPr lang="it-IT" sz="1400" dirty="0"/>
                        <a:t> ha larghezza compresa tra 699 e 520 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@media screen and (</a:t>
                      </a:r>
                      <a:r>
                        <a:rPr lang="it-IT" sz="1400" b="1" dirty="0">
                          <a:highlight>
                            <a:srgbClr val="A8D148"/>
                          </a:highlight>
                        </a:rPr>
                        <a:t>520px &lt;= </a:t>
                      </a:r>
                      <a:r>
                        <a:rPr lang="it-IT" sz="1400" b="1" dirty="0" err="1">
                          <a:highlight>
                            <a:srgbClr val="A8D148"/>
                          </a:highlight>
                        </a:rPr>
                        <a:t>widht</a:t>
                      </a:r>
                      <a:r>
                        <a:rPr lang="it-IT" sz="1400" b="1" dirty="0">
                          <a:highlight>
                            <a:srgbClr val="A8D148"/>
                          </a:highlight>
                        </a:rPr>
                        <a:t> &lt;= 699px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79450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C972BC-FC59-F2B9-A971-2F22E7AA080B}"/>
              </a:ext>
            </a:extLst>
          </p:cNvPr>
          <p:cNvSpPr txBox="1"/>
          <p:nvPr/>
        </p:nvSpPr>
        <p:spPr>
          <a:xfrm>
            <a:off x="683567" y="4941168"/>
            <a:ext cx="770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 momento è ancora possibile scegliere tra le due sintassi. </a:t>
            </a:r>
          </a:p>
        </p:txBody>
      </p:sp>
    </p:spTree>
    <p:extLst>
      <p:ext uri="{BB962C8B-B14F-4D97-AF65-F5344CB8AC3E}">
        <p14:creationId xmlns:p14="http://schemas.microsoft.com/office/powerpoint/2010/main" val="39556637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E9EE11-8AEF-4E00-BB47-25C1E8FA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 in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590B36-AA4B-47D1-A2F4-16104639D2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Creano delle animazioni tramite il </a:t>
            </a:r>
            <a:r>
              <a:rPr lang="it-IT" dirty="0" err="1"/>
              <a:t>css</a:t>
            </a:r>
            <a:r>
              <a:rPr lang="it-IT" dirty="0"/>
              <a:t>.</a:t>
            </a:r>
          </a:p>
          <a:p>
            <a:r>
              <a:rPr lang="it-IT" dirty="0"/>
              <a:t>Le proprietà fondamentali:</a:t>
            </a:r>
          </a:p>
          <a:p>
            <a:r>
              <a:rPr lang="it-IT" b="1" dirty="0">
                <a:solidFill>
                  <a:srgbClr val="C00000"/>
                </a:solidFill>
              </a:rPr>
              <a:t>@</a:t>
            </a:r>
            <a:r>
              <a:rPr lang="it-IT" b="1" dirty="0" err="1">
                <a:solidFill>
                  <a:srgbClr val="C00000"/>
                </a:solidFill>
              </a:rPr>
              <a:t>keyframes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//definisce la regola, può essere separata in più momenti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2F59178-1EA9-4D44-90B3-75F5868B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61" y="5002530"/>
            <a:ext cx="1114425" cy="112395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17602D37-B4B6-488A-BBA2-7F4184513DA5}"/>
              </a:ext>
            </a:extLst>
          </p:cNvPr>
          <p:cNvSpPr/>
          <p:nvPr/>
        </p:nvSpPr>
        <p:spPr>
          <a:xfrm>
            <a:off x="734097" y="4212382"/>
            <a:ext cx="365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u="sng" dirty="0" err="1">
                <a:solidFill>
                  <a:srgbClr val="4B83CD"/>
                </a:solidFill>
                <a:latin typeface="Consolas" panose="020B0609020204030204" pitchFamily="49" charset="0"/>
              </a:rPr>
              <a:t>keyframes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7A3E9D"/>
                </a:solidFill>
                <a:latin typeface="Consolas" panose="020B0609020204030204" pitchFamily="49" charset="0"/>
              </a:rPr>
              <a:t>lampeggia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1.0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50%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0.2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100%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u="sng" dirty="0" err="1">
                <a:solidFill>
                  <a:srgbClr val="AB6526"/>
                </a:solidFill>
                <a:latin typeface="Consolas" panose="020B0609020204030204" pitchFamily="49" charset="0"/>
              </a:rPr>
              <a:t>opacity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u="sng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u="sng" dirty="0">
                <a:solidFill>
                  <a:srgbClr val="AB6526"/>
                </a:solidFill>
                <a:latin typeface="Consolas" panose="020B0609020204030204" pitchFamily="49" charset="0"/>
              </a:rPr>
              <a:t>1.0</a:t>
            </a:r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u="sng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C4D84C3-314E-447F-907E-262C3054A559}"/>
              </a:ext>
            </a:extLst>
          </p:cNvPr>
          <p:cNvSpPr/>
          <p:nvPr/>
        </p:nvSpPr>
        <p:spPr>
          <a:xfrm>
            <a:off x="5148064" y="1719392"/>
            <a:ext cx="33988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animation-name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lampeggia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animation-duration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animation-iteration-count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infinite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7065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6A0C3-1FF4-4E66-B960-1E3853F7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delle animazioni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7E1E40-E53F-4577-A4A1-62A179CFB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3960440" cy="4504231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animation-name</a:t>
            </a:r>
            <a:r>
              <a:rPr lang="it-IT" dirty="0"/>
              <a:t>: definisce il nome del </a:t>
            </a:r>
            <a:r>
              <a:rPr lang="it-IT" dirty="0" err="1"/>
              <a:t>keyframe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animation-duration</a:t>
            </a:r>
            <a:r>
              <a:rPr lang="it-IT" dirty="0"/>
              <a:t>: definisce la durata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animation-iteration-count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: definisce il numero di volte (oppure infinite)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-delay</a:t>
            </a:r>
            <a:r>
              <a:rPr lang="it-IT" dirty="0"/>
              <a:t>: definisce i secondi di ritardo (ad es. 2s)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animation-direction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normal</a:t>
            </a:r>
            <a:r>
              <a:rPr lang="it-IT" dirty="0"/>
              <a:t>	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Reverse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Alternate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alternate-reverse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Initial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inherit</a:t>
            </a:r>
            <a:r>
              <a:rPr lang="it-IT" dirty="0"/>
              <a:t>;</a:t>
            </a:r>
            <a:endParaRPr lang="it-IT" u="sng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4D83B04-9C16-1C02-D7BE-D7234F3B0F4A}"/>
              </a:ext>
            </a:extLst>
          </p:cNvPr>
          <p:cNvSpPr txBox="1">
            <a:spLocks/>
          </p:cNvSpPr>
          <p:nvPr/>
        </p:nvSpPr>
        <p:spPr>
          <a:xfrm>
            <a:off x="4512919" y="1589055"/>
            <a:ext cx="3960440" cy="45042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-play-state</a:t>
            </a:r>
            <a:r>
              <a:rPr lang="it-IT" dirty="0"/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Paused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running : mette in pausa una animazione</a:t>
            </a:r>
          </a:p>
          <a:p>
            <a:pPr marL="201168" lvl="1" indent="0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animation</a:t>
            </a:r>
            <a:r>
              <a:rPr lang="it-IT" b="1" dirty="0">
                <a:solidFill>
                  <a:srgbClr val="C00000"/>
                </a:solidFill>
              </a:rPr>
              <a:t>-timing-</a:t>
            </a:r>
            <a:r>
              <a:rPr lang="it-IT" b="1" dirty="0" err="1">
                <a:solidFill>
                  <a:srgbClr val="C00000"/>
                </a:solidFill>
              </a:rPr>
              <a:t>function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Linear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-in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-out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ease</a:t>
            </a:r>
            <a:r>
              <a:rPr lang="it-IT" dirty="0"/>
              <a:t>-in-out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step-start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step-end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steps(</a:t>
            </a:r>
            <a:r>
              <a:rPr lang="it-IT" dirty="0" err="1"/>
              <a:t>int,start|end</a:t>
            </a:r>
            <a:r>
              <a:rPr lang="it-IT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/>
              <a:t>cubic-bezier</a:t>
            </a:r>
            <a:r>
              <a:rPr lang="it-IT" dirty="0"/>
              <a:t>(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 err="1"/>
              <a:t>,</a:t>
            </a:r>
            <a:r>
              <a:rPr lang="it-IT" i="1" dirty="0" err="1"/>
              <a:t>n</a:t>
            </a:r>
            <a:r>
              <a:rPr lang="it-IT" dirty="0"/>
              <a:t>)</a:t>
            </a:r>
          </a:p>
          <a:p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3056209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E0CC2-84B7-4184-80D2-8DE398E50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animazione movimento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B842B1A-731E-4740-8FD2-ECCB853AEFE4}"/>
              </a:ext>
            </a:extLst>
          </p:cNvPr>
          <p:cNvSpPr/>
          <p:nvPr/>
        </p:nvSpPr>
        <p:spPr>
          <a:xfrm>
            <a:off x="611560" y="2060848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animation-name</a:t>
            </a:r>
            <a:r>
              <a:rPr lang="it-IT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muovi</a:t>
            </a:r>
            <a:r>
              <a:rPr lang="it-IT" dirty="0">
                <a:solidFill>
                  <a:srgbClr val="777777"/>
                </a:solidFill>
                <a:highlight>
                  <a:srgbClr val="D3D3D3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D3D3D3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animation-duration</a:t>
            </a:r>
            <a:r>
              <a:rPr lang="it-IT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3</a:t>
            </a:r>
            <a:r>
              <a:rPr lang="it-IT" dirty="0">
                <a:solidFill>
                  <a:srgbClr val="4B83CD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highlight>
                  <a:srgbClr val="F0E68C"/>
                </a:highlight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highlight>
                <a:srgbClr val="F0E68C"/>
              </a:highlight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animation-iteration-count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infinite</a:t>
            </a:r>
            <a:r>
              <a:rPr lang="it-IT" dirty="0">
                <a:solidFill>
                  <a:srgbClr val="777777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;</a:t>
            </a:r>
            <a:r>
              <a:rPr lang="it-IT" dirty="0">
                <a:solidFill>
                  <a:srgbClr val="333333"/>
                </a:solidFill>
                <a:highlight>
                  <a:srgbClr val="FFC0CB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relative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dirty="0" err="1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animation</a:t>
            </a:r>
            <a:r>
              <a:rPr lang="it-IT" dirty="0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-timing-</a:t>
            </a:r>
            <a:r>
              <a:rPr lang="it-IT" dirty="0" err="1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function</a:t>
            </a:r>
            <a:r>
              <a:rPr lang="it-IT" dirty="0">
                <a:solidFill>
                  <a:srgbClr val="BC8451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:</a:t>
            </a:r>
            <a:r>
              <a:rPr lang="it-IT" dirty="0">
                <a:highlight>
                  <a:srgbClr val="FFF2CC"/>
                </a:highlight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448C27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ease</a:t>
            </a:r>
            <a:r>
              <a:rPr lang="it-IT" dirty="0">
                <a:solidFill>
                  <a:srgbClr val="448C27"/>
                </a:solidFill>
                <a:highlight>
                  <a:srgbClr val="FFF2CC"/>
                </a:highlight>
                <a:latin typeface="Consolas" panose="020B0609020204030204" pitchFamily="49" charset="0"/>
              </a:rPr>
              <a:t>-in;</a:t>
            </a: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76E0114-D61D-45D5-8A44-18D9BD55712F}"/>
              </a:ext>
            </a:extLst>
          </p:cNvPr>
          <p:cNvSpPr/>
          <p:nvPr/>
        </p:nvSpPr>
        <p:spPr>
          <a:xfrm>
            <a:off x="4788024" y="343596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@</a:t>
            </a:r>
            <a:r>
              <a:rPr lang="it-IT" dirty="0" err="1">
                <a:solidFill>
                  <a:srgbClr val="4B83CD"/>
                </a:solidFill>
                <a:latin typeface="Consolas" panose="020B0609020204030204" pitchFamily="49" charset="0"/>
              </a:rPr>
              <a:t>keyframes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muovi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50%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100%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2478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1AD0D-CBF2-43DE-B899-A8E754EA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css3 </a:t>
            </a:r>
            <a:r>
              <a:rPr lang="it-IT" dirty="0" err="1"/>
              <a:t>transition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214EEE-49EA-4F56-A9CC-481D544F9E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Effettua una transizione, normalmente utilizzata sui cambi di stato ad esempio </a:t>
            </a:r>
            <a:r>
              <a:rPr lang="it-IT" dirty="0" err="1"/>
              <a:t>hover</a:t>
            </a:r>
            <a:r>
              <a:rPr lang="it-IT" dirty="0"/>
              <a:t>, </a:t>
            </a:r>
            <a:r>
              <a:rPr lang="it-IT" dirty="0" err="1"/>
              <a:t>active</a:t>
            </a:r>
            <a:r>
              <a:rPr lang="it-IT" dirty="0"/>
              <a:t> ecc..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EFDCB25-9204-434F-9FE4-C3DAA6D69E57}"/>
              </a:ext>
            </a:extLst>
          </p:cNvPr>
          <p:cNvSpPr/>
          <p:nvPr/>
        </p:nvSpPr>
        <p:spPr>
          <a:xfrm>
            <a:off x="4572000" y="1562945"/>
            <a:ext cx="2743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width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height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background-image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url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img1.jpg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);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border-radius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37c54a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position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relative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transition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2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s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esterno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hover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blueviolet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71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D82B72-DCF2-489C-A8F5-3867868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delle </a:t>
            </a:r>
            <a:r>
              <a:rPr lang="it-IT" dirty="0" err="1"/>
              <a:t>transition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71C0C5-3D98-4E77-8530-B97B6B95E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</a:t>
            </a:r>
            <a:r>
              <a:rPr lang="it-IT" b="1" dirty="0">
                <a:solidFill>
                  <a:srgbClr val="C00000"/>
                </a:solidFill>
              </a:rPr>
              <a:t>-delay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transition-duration</a:t>
            </a:r>
            <a:r>
              <a:rPr lang="it-IT" dirty="0"/>
              <a:t> (es: 1s)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transition-property</a:t>
            </a:r>
            <a:r>
              <a:rPr lang="it-IT" dirty="0"/>
              <a:t>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transition</a:t>
            </a:r>
            <a:r>
              <a:rPr lang="it-IT" b="1" dirty="0">
                <a:solidFill>
                  <a:srgbClr val="C00000"/>
                </a:solidFill>
              </a:rPr>
              <a:t>-timing-</a:t>
            </a:r>
            <a:r>
              <a:rPr lang="it-IT" b="1" dirty="0" err="1">
                <a:solidFill>
                  <a:srgbClr val="C00000"/>
                </a:solidFill>
              </a:rPr>
              <a:t>function</a:t>
            </a:r>
            <a:r>
              <a:rPr lang="it-IT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en-US" dirty="0"/>
              <a:t>ease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linear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ease-in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ease-out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ease-in-out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9E9915-8FA8-4BE2-9BDC-8C477DE92B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44EB98E-D708-484B-9EE8-8EF19958842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0253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7CFAA-CAC7-4C13-97C6-60B6713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 bibliografici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D43C0-35E0-4A2F-93B7-92336DDC3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600" dirty="0"/>
              <a:t>I contenuti sono tratti dal sito html.it, w3schools.com, developer.mozilla.org e rielaborati dal docente</a:t>
            </a:r>
          </a:p>
        </p:txBody>
      </p:sp>
    </p:spTree>
    <p:extLst>
      <p:ext uri="{BB962C8B-B14F-4D97-AF65-F5344CB8AC3E}">
        <p14:creationId xmlns:p14="http://schemas.microsoft.com/office/powerpoint/2010/main" val="398388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77520-3626-4130-88ED-37104CB5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CSS in linea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3A54AF-9261-47E4-B29A-2212F9643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L’ultimo modo per formattare un elemento con i CSS consiste nell’uso dell’</a:t>
            </a:r>
            <a:r>
              <a:rPr lang="it-IT" b="1" dirty="0"/>
              <a:t>attributo</a:t>
            </a:r>
            <a:r>
              <a:rPr lang="it-IT" dirty="0"/>
              <a:t> HTML </a:t>
            </a:r>
            <a:r>
              <a:rPr lang="it-IT" b="1" dirty="0">
                <a:solidFill>
                  <a:srgbClr val="C00000"/>
                </a:solidFill>
              </a:rPr>
              <a:t>style.</a:t>
            </a:r>
            <a:r>
              <a:rPr lang="it-IT" dirty="0"/>
              <a:t> </a:t>
            </a:r>
          </a:p>
          <a:p>
            <a:r>
              <a:rPr lang="it-IT" dirty="0"/>
              <a:t>Esso fa parte della collezione di attributi HTML definiti globali: si tratta di quegli attributi </a:t>
            </a:r>
            <a:r>
              <a:rPr lang="it-IT" b="1" dirty="0"/>
              <a:t>applicabili a tutti gli elementi</a:t>
            </a:r>
            <a:r>
              <a:rPr lang="it-IT" dirty="0"/>
              <a:t>. </a:t>
            </a:r>
          </a:p>
          <a:p>
            <a:r>
              <a:rPr lang="it-IT" dirty="0"/>
              <a:t>La dichiarazione avviene </a:t>
            </a:r>
            <a:r>
              <a:rPr lang="it-IT" b="1" dirty="0"/>
              <a:t>a livello dei singoli tag </a:t>
            </a:r>
            <a:r>
              <a:rPr lang="it-IT" dirty="0"/>
              <a:t>contenuti nella pagina e per questo si parla di </a:t>
            </a:r>
            <a:r>
              <a:rPr lang="it-IT" b="1" dirty="0"/>
              <a:t>fogli di stile in linea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/>
              <a:t>La sintassi generica è la seguente:</a:t>
            </a:r>
          </a:p>
          <a:p>
            <a:pPr algn="ctr"/>
            <a:r>
              <a:rPr lang="en-US" b="1" dirty="0"/>
              <a:t>&lt;h1 </a:t>
            </a:r>
            <a:r>
              <a:rPr lang="en-US" b="1" dirty="0">
                <a:solidFill>
                  <a:srgbClr val="C00000"/>
                </a:solidFill>
              </a:rPr>
              <a:t>style</a:t>
            </a:r>
            <a:r>
              <a:rPr lang="en-US" b="1" dirty="0"/>
              <a:t>="color: red; background: black;"&gt;...&lt;/h1&gt;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3273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0F932A-AFB1-4E06-87CC-B1D5F8D7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Ereditarietà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E2EB09-472D-46AF-B3E4-573CA615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impostazioni di stile applicate ad un elemento </a:t>
            </a:r>
            <a:r>
              <a:rPr lang="it-IT" b="1" u="sng" dirty="0"/>
              <a:t>vengono ereditate anche dai suoi discendenti. Almeno fino a quando, per un elemento discendente, non si imposti esplicitamente un valore diverso per quella proprietà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body {color: #222;}</a:t>
            </a:r>
          </a:p>
          <a:p>
            <a:r>
              <a:rPr lang="it-IT" dirty="0"/>
              <a:t>Tutti gli elementi discendenti di body, erediteranno questa impostazione. Ma se ad un certo punto definiamo nel codice del CSS un selettore con la proprietà color: white; l’ereditarietà viene spezzata:</a:t>
            </a:r>
          </a:p>
          <a:p>
            <a:endParaRPr lang="it-IT" dirty="0"/>
          </a:p>
          <a:p>
            <a:r>
              <a:rPr lang="it-IT" dirty="0"/>
              <a:t>body {color: #222;}</a:t>
            </a:r>
          </a:p>
          <a:p>
            <a:r>
              <a:rPr lang="it-IT" dirty="0"/>
              <a:t>li {color: white;}</a:t>
            </a:r>
          </a:p>
        </p:txBody>
      </p:sp>
    </p:spTree>
    <p:extLst>
      <p:ext uri="{BB962C8B-B14F-4D97-AF65-F5344CB8AC3E}">
        <p14:creationId xmlns:p14="http://schemas.microsoft.com/office/powerpoint/2010/main" val="277060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A527B-A551-459D-A1C0-BE7F927A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è il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26E147-A8F0-40EF-977B-A11F4FBB4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L’acronimo </a:t>
            </a:r>
            <a:r>
              <a:rPr lang="it-IT" b="1" dirty="0"/>
              <a:t>CSS</a:t>
            </a:r>
            <a:r>
              <a:rPr lang="it-IT" dirty="0"/>
              <a:t> sta per </a:t>
            </a:r>
            <a:r>
              <a:rPr lang="it-IT" b="1" dirty="0" err="1"/>
              <a:t>Cascading</a:t>
            </a:r>
            <a:r>
              <a:rPr lang="it-IT" b="1" dirty="0"/>
              <a:t> Style </a:t>
            </a:r>
            <a:r>
              <a:rPr lang="it-IT" b="1" dirty="0" err="1"/>
              <a:t>Sheets</a:t>
            </a:r>
            <a:r>
              <a:rPr lang="it-IT" dirty="0"/>
              <a:t> (fogli di stile a cascata) e designa un linguaggio di stile per i documenti web. I CSS istruiscono un browser o un altro programma utente su come il documento debba essere presentato all’utente</a:t>
            </a:r>
          </a:p>
        </p:txBody>
      </p:sp>
    </p:spTree>
    <p:extLst>
      <p:ext uri="{BB962C8B-B14F-4D97-AF65-F5344CB8AC3E}">
        <p14:creationId xmlns:p14="http://schemas.microsoft.com/office/powerpoint/2010/main" val="80726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Peso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5"/>
            <a:ext cx="8280919" cy="4504231"/>
          </a:xfrm>
        </p:spPr>
        <p:txBody>
          <a:bodyPr>
            <a:noAutofit/>
          </a:bodyPr>
          <a:lstStyle/>
          <a:p>
            <a:r>
              <a:rPr lang="it-IT" sz="1600" b="1" dirty="0">
                <a:solidFill>
                  <a:srgbClr val="C00000"/>
                </a:solidFill>
              </a:rPr>
              <a:t>1- User CSS:</a:t>
            </a:r>
          </a:p>
          <a:p>
            <a:r>
              <a:rPr lang="it-IT" sz="1600" dirty="0"/>
              <a:t>Sono i fogli di stile dell’utente: con un CSS in locale l’utente può ridefinire i CSS del browser e quelli dell’autore.</a:t>
            </a:r>
            <a:br>
              <a:rPr lang="it-IT" sz="1600" dirty="0"/>
            </a:br>
            <a:r>
              <a:rPr lang="it-IT" sz="1600" b="1" dirty="0"/>
              <a:t>I CSS utente hanno </a:t>
            </a:r>
            <a:r>
              <a:rPr lang="it-IT" sz="1600" b="1" u="sng" dirty="0"/>
              <a:t>priorità massima</a:t>
            </a:r>
            <a:r>
              <a:rPr lang="it-IT" sz="1600" b="1" dirty="0"/>
              <a:t>, e sono stati pensati soprattutto per </a:t>
            </a:r>
            <a:r>
              <a:rPr lang="it-IT" sz="1600" b="1" dirty="0">
                <a:highlight>
                  <a:srgbClr val="FFFF00"/>
                </a:highlight>
              </a:rPr>
              <a:t>l’accessibilità</a:t>
            </a:r>
            <a:r>
              <a:rPr lang="it-IT" sz="1600" dirty="0"/>
              <a:t>, ma non solo.</a:t>
            </a:r>
          </a:p>
          <a:p>
            <a:r>
              <a:rPr lang="it-IT" sz="1600" i="1" dirty="0"/>
              <a:t>Strumenti-&gt;Opzioni Internet-&gt;Generale-&gt; Accesso Facilitato-&gt;Fogli di stile utente</a:t>
            </a:r>
            <a:br>
              <a:rPr lang="it-IT" sz="1600" i="1" dirty="0"/>
            </a:br>
            <a:endParaRPr lang="it-IT" sz="1600" dirty="0"/>
          </a:p>
          <a:p>
            <a:r>
              <a:rPr lang="it-IT" sz="1600" b="1" dirty="0">
                <a:solidFill>
                  <a:srgbClr val="C00000"/>
                </a:solidFill>
              </a:rPr>
              <a:t>2- Author CSS:</a:t>
            </a:r>
          </a:p>
          <a:p>
            <a:r>
              <a:rPr lang="it-IT" sz="1600" dirty="0"/>
              <a:t>Ovvero i fogli di stile specificati dall’autore della pagina. Questi andranno a ridefinire i CSS del browser, e ci sono tre sottotipi, nell’ordine dal meno influente al più influente: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i CSS esterni,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quelli incorporati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b="1" dirty="0">
                <a:highlight>
                  <a:srgbClr val="FFFF00"/>
                </a:highlight>
              </a:rPr>
              <a:t>quelli </a:t>
            </a:r>
            <a:r>
              <a:rPr lang="it-IT" sz="1600" b="1" dirty="0" err="1">
                <a:highlight>
                  <a:srgbClr val="FFFF00"/>
                </a:highlight>
              </a:rPr>
              <a:t>inlinea</a:t>
            </a:r>
            <a:r>
              <a:rPr lang="it-IT" sz="1600" dirty="0"/>
              <a:t>. </a:t>
            </a:r>
          </a:p>
          <a:p>
            <a:pPr marL="201168" lvl="1" indent="0">
              <a:buNone/>
            </a:pPr>
            <a:r>
              <a:rPr lang="it-IT" sz="1600" dirty="0"/>
              <a:t>Possono inoltre essere definiti per diversi </a:t>
            </a:r>
            <a:r>
              <a:rPr lang="it-IT" sz="1600" i="1" dirty="0"/>
              <a:t>media</a:t>
            </a:r>
            <a:r>
              <a:rPr lang="it-IT" sz="1600" dirty="0"/>
              <a:t>, ovvero diversi dispositivi.</a:t>
            </a:r>
            <a:br>
              <a:rPr lang="it-IT" sz="1600" dirty="0"/>
            </a:br>
            <a:endParaRPr lang="it-IT" sz="1600" dirty="0"/>
          </a:p>
          <a:p>
            <a:r>
              <a:rPr lang="it-IT" sz="1600" b="1" dirty="0">
                <a:solidFill>
                  <a:srgbClr val="C00000"/>
                </a:solidFill>
              </a:rPr>
              <a:t>3- User Agent CSS:</a:t>
            </a:r>
          </a:p>
          <a:p>
            <a:r>
              <a:rPr lang="it-IT" sz="1600" dirty="0"/>
              <a:t>Ovvero </a:t>
            </a:r>
            <a:r>
              <a:rPr lang="it-IT" sz="1600" b="1" dirty="0"/>
              <a:t>il foglio di stile </a:t>
            </a:r>
            <a:r>
              <a:rPr lang="it-IT" sz="1600" b="1" i="1" dirty="0"/>
              <a:t>di default</a:t>
            </a:r>
            <a:r>
              <a:rPr lang="it-IT" sz="1600" b="1" dirty="0"/>
              <a:t> del dispositivo con cui si sta visualizzando la pagina</a:t>
            </a:r>
            <a:r>
              <a:rPr lang="it-IT" sz="1600" dirty="0"/>
              <a:t>. In particolare, per quanto riguarda i browser, è il foglio di stile con cui viene visualizzata una pagina senza alcun altro CSS.</a:t>
            </a:r>
          </a:p>
        </p:txBody>
      </p:sp>
    </p:spTree>
    <p:extLst>
      <p:ext uri="{BB962C8B-B14F-4D97-AF65-F5344CB8AC3E}">
        <p14:creationId xmlns:p14="http://schemas.microsoft.com/office/powerpoint/2010/main" val="87636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Stili in cascata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L’ordine, se le dichiarazioni degli stili sono fatte nell’ordine più corretto e logico, è quindi il seguente: gli stili </a:t>
            </a:r>
            <a:r>
              <a:rPr lang="it-IT" b="1" dirty="0"/>
              <a:t>in linea</a:t>
            </a:r>
            <a:r>
              <a:rPr lang="it-IT" dirty="0"/>
              <a:t> prevalgono su quelli </a:t>
            </a:r>
            <a:r>
              <a:rPr lang="it-IT" b="1" dirty="0"/>
              <a:t>incorporati</a:t>
            </a:r>
            <a:r>
              <a:rPr lang="it-IT" dirty="0"/>
              <a:t> che a loro volta prevalgono su quelli </a:t>
            </a:r>
            <a:r>
              <a:rPr lang="it-IT" b="1" dirty="0"/>
              <a:t>collegati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Style=""</a:t>
            </a:r>
          </a:p>
          <a:p>
            <a:r>
              <a:rPr lang="it-IT" dirty="0"/>
              <a:t>&lt;style&gt;</a:t>
            </a:r>
          </a:p>
          <a:p>
            <a:r>
              <a:rPr lang="it-IT" dirty="0"/>
              <a:t>&lt;link </a:t>
            </a:r>
            <a:r>
              <a:rPr lang="it-IT" dirty="0" err="1"/>
              <a:t>href</a:t>
            </a:r>
            <a:r>
              <a:rPr lang="it-IT" dirty="0"/>
              <a:t>=</a:t>
            </a:r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E3C46C7D-3A8F-1FD2-3453-00E252B45AA4}"/>
              </a:ext>
            </a:extLst>
          </p:cNvPr>
          <p:cNvSpPr/>
          <p:nvPr/>
        </p:nvSpPr>
        <p:spPr>
          <a:xfrm>
            <a:off x="2915816" y="2276872"/>
            <a:ext cx="5400600" cy="367240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B3682D-7835-ABCE-53DE-DB7F556946B9}"/>
              </a:ext>
            </a:extLst>
          </p:cNvPr>
          <p:cNvSpPr txBox="1"/>
          <p:nvPr/>
        </p:nvSpPr>
        <p:spPr>
          <a:xfrm>
            <a:off x="4752020" y="2917833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1°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in linea</a:t>
            </a:r>
          </a:p>
          <a:p>
            <a:pPr algn="ctr"/>
            <a:r>
              <a:rPr lang="it-IT" i="1" dirty="0">
                <a:solidFill>
                  <a:schemeClr val="bg1"/>
                </a:solidFill>
              </a:rPr>
              <a:t>Style=""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C36C9B-48C3-9FD8-A652-AAC36384C46B}"/>
              </a:ext>
            </a:extLst>
          </p:cNvPr>
          <p:cNvSpPr txBox="1"/>
          <p:nvPr/>
        </p:nvSpPr>
        <p:spPr>
          <a:xfrm>
            <a:off x="4067944" y="3979073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2°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incorporati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&lt;style&gt;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85851D1-7E00-2B9B-1673-BF726E30188D}"/>
              </a:ext>
            </a:extLst>
          </p:cNvPr>
          <p:cNvCxnSpPr>
            <a:cxnSpLocks/>
          </p:cNvCxnSpPr>
          <p:nvPr/>
        </p:nvCxnSpPr>
        <p:spPr>
          <a:xfrm>
            <a:off x="4265966" y="3933056"/>
            <a:ext cx="27003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06CEF09C-9B5F-AB6C-0AF5-D5CB813E5A05}"/>
              </a:ext>
            </a:extLst>
          </p:cNvPr>
          <p:cNvCxnSpPr>
            <a:cxnSpLocks/>
          </p:cNvCxnSpPr>
          <p:nvPr/>
        </p:nvCxnSpPr>
        <p:spPr>
          <a:xfrm>
            <a:off x="3419872" y="5013176"/>
            <a:ext cx="4392488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0DCFFC-A952-B05A-A1D2-63FB3BB2AF43}"/>
              </a:ext>
            </a:extLst>
          </p:cNvPr>
          <p:cNvSpPr txBox="1"/>
          <p:nvPr/>
        </p:nvSpPr>
        <p:spPr>
          <a:xfrm>
            <a:off x="4067944" y="5035795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3°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Stili collegati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&lt;link </a:t>
            </a:r>
            <a:r>
              <a:rPr lang="it-IT" dirty="0" err="1">
                <a:solidFill>
                  <a:schemeClr val="bg1"/>
                </a:solidFill>
              </a:rPr>
              <a:t>href</a:t>
            </a:r>
            <a:r>
              <a:rPr lang="it-IT" dirty="0">
                <a:solidFill>
                  <a:schemeClr val="bg1"/>
                </a:solidFill>
              </a:rPr>
              <a:t>= style.css&gt;</a:t>
            </a:r>
          </a:p>
        </p:txBody>
      </p:sp>
    </p:spTree>
    <p:extLst>
      <p:ext uri="{BB962C8B-B14F-4D97-AF65-F5344CB8AC3E}">
        <p14:creationId xmlns:p14="http://schemas.microsoft.com/office/powerpoint/2010/main" val="28860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99745E-8736-42D8-980C-18FBE984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Specificità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CA9CE2-C350-4F00-B665-290C81FD2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Se ci sono due o più regole CSS che puntano allo stesso elemento, quella con il peso maggiore verrà applicata a quell’elemento.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 fattori del calcolo sono tre e ciascuno di essi rappresenta il valore di una tripletta.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Per prima cosa si conta il numero di selettori id presenti nella regola.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Si passa quindi a verificare la presenza di classi e pseudo-classi. </a:t>
            </a:r>
          </a:p>
          <a:p>
            <a:pPr marL="514350" indent="-514350">
              <a:buFont typeface="+mj-lt"/>
              <a:buAutoNum type="romanUcPeriod"/>
            </a:pPr>
            <a:r>
              <a:rPr lang="it-IT" dirty="0"/>
              <a:t>Infine si conta il numero di elementi definiti nella regola</a:t>
            </a:r>
          </a:p>
          <a:p>
            <a:r>
              <a:rPr lang="it-IT" dirty="0"/>
              <a:t>gli </a:t>
            </a:r>
            <a:r>
              <a:rPr lang="it-IT" b="1" dirty="0"/>
              <a:t>id pesano più delle classi che pesano più dei singoli elementi</a:t>
            </a:r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pPr algn="ctr"/>
            <a:r>
              <a:rPr lang="it-IT" sz="3200" dirty="0"/>
              <a:t>ID</a:t>
            </a:r>
          </a:p>
          <a:p>
            <a:pPr algn="ctr"/>
            <a:endParaRPr lang="it-IT" sz="3200" dirty="0"/>
          </a:p>
          <a:p>
            <a:pPr algn="ctr"/>
            <a:r>
              <a:rPr lang="it-IT" sz="3200" dirty="0"/>
              <a:t>Classi</a:t>
            </a:r>
          </a:p>
          <a:p>
            <a:pPr algn="ctr"/>
            <a:endParaRPr lang="it-IT" sz="3200" dirty="0"/>
          </a:p>
          <a:p>
            <a:pPr algn="ctr"/>
            <a:r>
              <a:rPr lang="it-IT" sz="3200" dirty="0"/>
              <a:t>Elementi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D5D8269-3690-F688-ECE0-1924567B5DE4}"/>
              </a:ext>
            </a:extLst>
          </p:cNvPr>
          <p:cNvCxnSpPr/>
          <p:nvPr/>
        </p:nvCxnSpPr>
        <p:spPr>
          <a:xfrm flipV="1">
            <a:off x="3347864" y="3915059"/>
            <a:ext cx="0" cy="194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FF4A476-9F8D-B67E-7046-1784A53C490A}"/>
              </a:ext>
            </a:extLst>
          </p:cNvPr>
          <p:cNvSpPr txBox="1"/>
          <p:nvPr/>
        </p:nvSpPr>
        <p:spPr>
          <a:xfrm>
            <a:off x="2555776" y="582736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Meno pesante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5E32F3-25B0-6814-ED69-29A5AD1309F6}"/>
              </a:ext>
            </a:extLst>
          </p:cNvPr>
          <p:cNvSpPr txBox="1"/>
          <p:nvPr/>
        </p:nvSpPr>
        <p:spPr>
          <a:xfrm>
            <a:off x="2699792" y="35235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Più pesante</a:t>
            </a:r>
          </a:p>
        </p:txBody>
      </p:sp>
    </p:spTree>
    <p:extLst>
      <p:ext uri="{BB962C8B-B14F-4D97-AF65-F5344CB8AC3E}">
        <p14:creationId xmlns:p14="http://schemas.microsoft.com/office/powerpoint/2010/main" val="262973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33904F-03F2-41B4-BE74-B9C04A2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Importanza !</a:t>
            </a:r>
            <a:r>
              <a:rPr lang="it-IT" dirty="0" err="1"/>
              <a:t>important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2BF5AD-B12C-4444-9AB1-58F87D67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una dichiarazione viene accompagnata dalla parola chiave </a:t>
            </a:r>
            <a:r>
              <a:rPr lang="it-IT" b="1" dirty="0">
                <a:solidFill>
                  <a:srgbClr val="C00000"/>
                </a:solidFill>
              </a:rPr>
              <a:t>!</a:t>
            </a:r>
            <a:r>
              <a:rPr lang="it-IT" b="1" dirty="0" err="1">
                <a:solidFill>
                  <a:srgbClr val="C00000"/>
                </a:solidFill>
              </a:rPr>
              <a:t>important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essa balza al primo posto nell’ordine di applicazione a prescindere da peso, origine, specificità e ordine</a:t>
            </a:r>
          </a:p>
        </p:txBody>
      </p:sp>
    </p:spTree>
    <p:extLst>
      <p:ext uri="{BB962C8B-B14F-4D97-AF65-F5344CB8AC3E}">
        <p14:creationId xmlns:p14="http://schemas.microsoft.com/office/powerpoint/2010/main" val="303268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9F41AB-F1EB-4A95-88FD-08487F64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Selettore universale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39AAB1-4382-4695-9F69-19501594F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Il selettore universale è definito sintatticamente da un asterisco: </a:t>
            </a:r>
            <a:r>
              <a:rPr lang="it-IT" b="1" dirty="0">
                <a:solidFill>
                  <a:srgbClr val="C00000"/>
                </a:solidFill>
              </a:rPr>
              <a:t>*</a:t>
            </a:r>
            <a:r>
              <a:rPr lang="it-IT" dirty="0"/>
              <a:t>. La sua funzione è quella di selezionare tutti gli elementi presenti in un documento</a:t>
            </a:r>
          </a:p>
          <a:p>
            <a:endParaRPr lang="it-IT" dirty="0"/>
          </a:p>
          <a:p>
            <a:r>
              <a:rPr lang="it-IT" dirty="0"/>
              <a:t>* {color: red}  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574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8AC62-899B-4791-A054-00272F2B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tipo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3FBD88-EF0C-4F97-82BC-6DE12984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rappresentati dal </a:t>
            </a:r>
            <a:r>
              <a:rPr lang="it-IT" b="1" dirty="0">
                <a:solidFill>
                  <a:srgbClr val="C00000"/>
                </a:solidFill>
              </a:rPr>
              <a:t>nome di uno specifico elemento </a:t>
            </a:r>
            <a:r>
              <a:rPr lang="it-IT" dirty="0"/>
              <a:t>HTML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h1 {color: red}</a:t>
            </a:r>
          </a:p>
          <a:p>
            <a:r>
              <a:rPr lang="it-IT" dirty="0"/>
              <a:t>p {color: green}</a:t>
            </a:r>
          </a:p>
          <a:p>
            <a:r>
              <a:rPr lang="it-IT" dirty="0"/>
              <a:t>li {color: blue}</a:t>
            </a:r>
          </a:p>
        </p:txBody>
      </p:sp>
    </p:spTree>
    <p:extLst>
      <p:ext uri="{BB962C8B-B14F-4D97-AF65-F5344CB8AC3E}">
        <p14:creationId xmlns:p14="http://schemas.microsoft.com/office/powerpoint/2010/main" val="327735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4E329C-014B-45E5-BC00-8F01AD7D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classe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46FB3D-521D-41D7-BAD2-0309616E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codice HTML può essere assegnata una classe usando l’</a:t>
            </a:r>
            <a:r>
              <a:rPr lang="it-IT" b="1" dirty="0">
                <a:solidFill>
                  <a:srgbClr val="C00000"/>
                </a:solidFill>
              </a:rPr>
              <a:t>attributo class </a:t>
            </a:r>
            <a:r>
              <a:rPr lang="it-IT" dirty="0"/>
              <a:t>e assegnando ad esso un valore a nostra scelta</a:t>
            </a:r>
          </a:p>
          <a:p>
            <a:endParaRPr lang="it-IT" dirty="0"/>
          </a:p>
          <a:p>
            <a:pPr algn="ctr"/>
            <a:r>
              <a:rPr lang="it-IT" dirty="0"/>
              <a:t>&lt;h1 </a:t>
            </a:r>
            <a:r>
              <a:rPr lang="it-IT" b="1" dirty="0">
                <a:solidFill>
                  <a:srgbClr val="C00000"/>
                </a:solidFill>
              </a:rPr>
              <a:t>class</a:t>
            </a:r>
            <a:r>
              <a:rPr lang="it-IT" dirty="0"/>
              <a:t>="</a:t>
            </a:r>
            <a:r>
              <a:rPr lang="it-IT" b="1" dirty="0">
                <a:solidFill>
                  <a:srgbClr val="00B0F0"/>
                </a:solidFill>
              </a:rPr>
              <a:t>titolo</a:t>
            </a:r>
            <a:r>
              <a:rPr lang="it-IT" dirty="0"/>
              <a:t>"&gt;Testo&lt;/h1&gt;</a:t>
            </a:r>
          </a:p>
          <a:p>
            <a:endParaRPr lang="it-IT" dirty="0"/>
          </a:p>
          <a:p>
            <a:r>
              <a:rPr lang="it-IT" dirty="0"/>
              <a:t>Nei CSS, per selezionare gli elementi a cui sia stata assegnata una classe, si utilizza questa sintassi: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00B0F0"/>
                </a:solidFill>
                <a:highlight>
                  <a:srgbClr val="FFFF00"/>
                </a:highlight>
              </a:rPr>
              <a:t>.titolo </a:t>
            </a:r>
            <a:r>
              <a:rPr lang="it-IT" dirty="0">
                <a:highlight>
                  <a:srgbClr val="FFFF00"/>
                </a:highlight>
              </a:rPr>
              <a:t>{color: red}</a:t>
            </a:r>
          </a:p>
        </p:txBody>
      </p:sp>
    </p:spTree>
    <p:extLst>
      <p:ext uri="{BB962C8B-B14F-4D97-AF65-F5344CB8AC3E}">
        <p14:creationId xmlns:p14="http://schemas.microsoft.com/office/powerpoint/2010/main" val="296624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D9E4EA-1A91-43CD-8C63-4F746FFD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Selettori di Base: </a:t>
            </a:r>
            <a:r>
              <a:rPr lang="it-IT" dirty="0"/>
              <a:t>Selettori di 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DF8B9D-246E-473C-8439-88147EEA7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Anche id è un attributo universale in HTML. Significa che tutti gli elementi presenti nel documento possono avere un loro id. </a:t>
            </a:r>
          </a:p>
          <a:p>
            <a:r>
              <a:rPr lang="it-IT" dirty="0"/>
              <a:t>A differenza delle classi, però, </a:t>
            </a:r>
            <a:r>
              <a:rPr lang="it-IT" b="1" dirty="0"/>
              <a:t>uno specifico id può essere assegnato solo ad un elemento. </a:t>
            </a:r>
            <a:r>
              <a:rPr lang="it-IT" b="1" dirty="0">
                <a:highlight>
                  <a:srgbClr val="FFFF00"/>
                </a:highlight>
              </a:rPr>
              <a:t>L’ID DEVE ESSERE UNIVOCO!!!</a:t>
            </a:r>
          </a:p>
          <a:p>
            <a:r>
              <a:rPr lang="it-IT" dirty="0"/>
              <a:t>Nei CSS, per selezionare un elemento cui sia stato assegnato un certo id, si usa questa sintassi, facendo precedere il valore dell’id dal simbolo del cancelletto (</a:t>
            </a:r>
            <a:r>
              <a:rPr lang="it-IT" b="1" dirty="0">
                <a:solidFill>
                  <a:srgbClr val="C00000"/>
                </a:solidFill>
              </a:rPr>
              <a:t>#</a:t>
            </a:r>
            <a:r>
              <a:rPr lang="it-IT" dirty="0"/>
              <a:t>):</a:t>
            </a:r>
          </a:p>
          <a:p>
            <a:endParaRPr lang="it-IT" dirty="0"/>
          </a:p>
          <a:p>
            <a:pPr marL="0" indent="0" algn="ctr">
              <a:buNone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#</a:t>
            </a:r>
            <a:r>
              <a:rPr lang="it-IT" b="1" dirty="0">
                <a:solidFill>
                  <a:srgbClr val="00B0F0"/>
                </a:solidFill>
                <a:highlight>
                  <a:srgbClr val="FFFF00"/>
                </a:highlight>
              </a:rPr>
              <a:t>titolo</a:t>
            </a:r>
          </a:p>
          <a:p>
            <a:endParaRPr lang="it-IT" dirty="0"/>
          </a:p>
          <a:p>
            <a:r>
              <a:rPr lang="it-IT" dirty="0"/>
              <a:t>È anche possibile usare prima del cancelletto il nome dell’elemento:</a:t>
            </a:r>
          </a:p>
          <a:p>
            <a:endParaRPr lang="it-IT" dirty="0"/>
          </a:p>
          <a:p>
            <a:pPr algn="ctr"/>
            <a:r>
              <a:rPr lang="it-IT" b="1" dirty="0"/>
              <a:t>h1</a:t>
            </a:r>
            <a:r>
              <a:rPr lang="it-IT" dirty="0"/>
              <a:t>#titolo</a:t>
            </a:r>
          </a:p>
        </p:txBody>
      </p:sp>
    </p:spTree>
    <p:extLst>
      <p:ext uri="{BB962C8B-B14F-4D97-AF65-F5344CB8AC3E}">
        <p14:creationId xmlns:p14="http://schemas.microsoft.com/office/powerpoint/2010/main" val="75465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B15375-5AFA-4EA6-9A58-1C5B5B7E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combinatori o di relazione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9396C0-AA3D-49ED-9E93-A8D3EAE2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categoria fondamentale di selettori CSS è rappresentata dai cosiddetti </a:t>
            </a:r>
            <a:r>
              <a:rPr lang="it-IT" b="1" dirty="0">
                <a:solidFill>
                  <a:srgbClr val="C00000"/>
                </a:solidFill>
              </a:rPr>
              <a:t>combinatori </a:t>
            </a:r>
            <a:r>
              <a:rPr lang="it-IT" dirty="0"/>
              <a:t>(detti anche </a:t>
            </a:r>
            <a:r>
              <a:rPr lang="it-IT" b="1" dirty="0">
                <a:solidFill>
                  <a:srgbClr val="C00000"/>
                </a:solidFill>
              </a:rPr>
              <a:t>selettori di relazione</a:t>
            </a:r>
            <a:r>
              <a:rPr lang="it-IT" dirty="0"/>
              <a:t>). Hanno la funzione di </a:t>
            </a:r>
            <a:r>
              <a:rPr lang="it-IT" b="1" dirty="0"/>
              <a:t>mettere in relazione elementi</a:t>
            </a:r>
            <a:r>
              <a:rPr lang="it-IT" dirty="0"/>
              <a:t> presenti all’interno dell’albero del documento. Sono quattro: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</a:t>
            </a:r>
            <a:r>
              <a:rPr lang="it-IT" dirty="0">
                <a:highlight>
                  <a:srgbClr val="00FF00"/>
                </a:highlight>
              </a:rPr>
              <a:t> </a:t>
            </a:r>
            <a:r>
              <a:rPr lang="it-IT" b="1" dirty="0">
                <a:highlight>
                  <a:srgbClr val="00FF00"/>
                </a:highlight>
              </a:rPr>
              <a:t>discendenti </a:t>
            </a:r>
            <a:r>
              <a:rPr lang="it-IT" dirty="0">
                <a:highlight>
                  <a:srgbClr val="00FF00"/>
                </a:highlight>
              </a:rPr>
              <a:t>(spazio)</a:t>
            </a:r>
            <a:br>
              <a:rPr lang="it-IT" dirty="0">
                <a:highlight>
                  <a:srgbClr val="00FF00"/>
                </a:highlight>
              </a:rPr>
            </a:br>
            <a:r>
              <a:rPr lang="it-IT" dirty="0"/>
              <a:t>ES:  </a:t>
            </a:r>
            <a:r>
              <a:rPr lang="it-IT" b="1" dirty="0"/>
              <a:t>p strong</a:t>
            </a:r>
            <a:br>
              <a:rPr lang="it-IT" b="1" dirty="0"/>
            </a:br>
            <a:endParaRPr lang="it-IT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 </a:t>
            </a:r>
            <a:r>
              <a:rPr lang="it-IT" b="1" dirty="0">
                <a:highlight>
                  <a:srgbClr val="00FF00"/>
                </a:highlight>
              </a:rPr>
              <a:t>figli diretti</a:t>
            </a:r>
            <a:r>
              <a:rPr lang="it-IT" dirty="0">
                <a:highlight>
                  <a:srgbClr val="00FF00"/>
                </a:highlight>
              </a:rPr>
              <a:t>(</a:t>
            </a:r>
            <a:r>
              <a:rPr lang="it-IT" b="1" dirty="0">
                <a:highlight>
                  <a:srgbClr val="00FF00"/>
                </a:highlight>
              </a:rPr>
              <a:t>&gt;</a:t>
            </a:r>
            <a:r>
              <a:rPr lang="it-IT" dirty="0">
                <a:highlight>
                  <a:srgbClr val="00FF00"/>
                </a:highlight>
              </a:rPr>
              <a:t>)</a:t>
            </a:r>
            <a:br>
              <a:rPr lang="it-IT" dirty="0">
                <a:highlight>
                  <a:srgbClr val="00FF00"/>
                </a:highlight>
              </a:rPr>
            </a:br>
            <a:r>
              <a:rPr lang="it-IT" dirty="0"/>
              <a:t>ES:</a:t>
            </a:r>
            <a:r>
              <a:rPr lang="en-US" dirty="0"/>
              <a:t> .</a:t>
            </a:r>
            <a:r>
              <a:rPr lang="en-US" b="1" dirty="0"/>
              <a:t>top</a:t>
            </a:r>
            <a:r>
              <a:rPr lang="en-US" b="1" dirty="0">
                <a:solidFill>
                  <a:srgbClr val="C00000"/>
                </a:solidFill>
              </a:rPr>
              <a:t>&gt;</a:t>
            </a:r>
            <a:r>
              <a:rPr lang="en-US" b="1" dirty="0"/>
              <a:t>p</a:t>
            </a:r>
            <a:br>
              <a:rPr lang="en-US" b="1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di </a:t>
            </a:r>
            <a:r>
              <a:rPr lang="it-IT" b="1" dirty="0">
                <a:highlight>
                  <a:srgbClr val="00FF00"/>
                </a:highlight>
              </a:rPr>
              <a:t>fratelli adiacenti </a:t>
            </a:r>
            <a:r>
              <a:rPr lang="it-IT" dirty="0">
                <a:highlight>
                  <a:srgbClr val="00FF00"/>
                </a:highlight>
              </a:rPr>
              <a:t>(</a:t>
            </a:r>
            <a:r>
              <a:rPr lang="it-IT" b="1" dirty="0">
                <a:highlight>
                  <a:srgbClr val="00FF00"/>
                </a:highlight>
              </a:rPr>
              <a:t>+</a:t>
            </a:r>
            <a:r>
              <a:rPr lang="it-IT" dirty="0">
                <a:highlight>
                  <a:srgbClr val="00FF00"/>
                </a:highlight>
              </a:rPr>
              <a:t>)</a:t>
            </a:r>
            <a:r>
              <a:rPr lang="it-IT" dirty="0"/>
              <a:t>: seleziona elementi che vengono immediatamente dopo l’elemento specificato. Elementi fratelli devono avere lo stesso elemento genitore. Adiacenti vuol dire immediatamente successivo. </a:t>
            </a:r>
            <a:br>
              <a:rPr lang="it-IT" dirty="0"/>
            </a:b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Selettore </a:t>
            </a:r>
            <a:r>
              <a:rPr lang="it-IT" b="1" dirty="0">
                <a:highlight>
                  <a:srgbClr val="00FF00"/>
                </a:highlight>
              </a:rPr>
              <a:t>generale di fratelli (~) </a:t>
            </a:r>
            <a:r>
              <a:rPr lang="it-IT" dirty="0"/>
              <a:t>[ALT+126]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521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A2F06-362E-4EA8-95E8-A3CE169F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discendenti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0EE1CB-206D-4C1C-AA0D-096A9908A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SELETTORE DI DISCENDENTI</a:t>
            </a:r>
          </a:p>
          <a:p>
            <a:pPr marL="0" indent="0">
              <a:buNone/>
            </a:pPr>
            <a:r>
              <a:rPr lang="it-IT" dirty="0"/>
              <a:t>Il selettore di discendenti è sicuramente quello più utilizzato dei quattro. Non è presente solo nella specifica CSS3 ma anche nelle precedenti versioni ed è utilissimo per evitare l’abuso delle classi per assegnare stili agli elementi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>
                <a:highlight>
                  <a:srgbClr val="FFFF00"/>
                </a:highlight>
              </a:rPr>
              <a:t>div#container</a:t>
            </a:r>
            <a:r>
              <a:rPr lang="it-IT" dirty="0">
                <a:highlight>
                  <a:srgbClr val="FFFF00"/>
                </a:highlight>
              </a:rPr>
              <a:t> p </a:t>
            </a:r>
            <a:r>
              <a:rPr lang="it-IT" dirty="0"/>
              <a:t>{color: red}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serve ad assegnare lo stile solo ai paragrafi contenuti nel </a:t>
            </a:r>
            <a:r>
              <a:rPr lang="it-IT" dirty="0" err="1"/>
              <a:t>div#container</a:t>
            </a:r>
            <a:r>
              <a:rPr lang="it-IT" dirty="0"/>
              <a:t> (tutti i p discendenti del div con id = container)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&lt;div id="container"&gt;	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	&lt;p class="titolo"&gt;Questo testo è in un paragrafo discendente da un div con 	id &lt;code&gt;container&lt;/code&gt; e sarà rosso.&lt;/p&gt;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&lt;/div&gt;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&lt;div id="</a:t>
            </a:r>
            <a:r>
              <a:rPr lang="it-IT" sz="1600" dirty="0" err="1">
                <a:latin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	&lt;p&gt;Questo testo è in un paragrafo discendente da un div con id 	&lt;code&gt;</a:t>
            </a:r>
            <a:r>
              <a:rPr lang="it-IT" sz="1600" dirty="0" err="1">
                <a:latin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</a:rPr>
              <a:t>&lt;/code&gt; e non sarà rosso.&lt;/p&gt;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65451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03C3F-92CE-49C2-A6B8-99D757AF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albero del DOM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AF36-0601-458C-884E-BD393861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Elementi blocco (</a:t>
            </a:r>
            <a:r>
              <a:rPr lang="it-IT" b="1" dirty="0" err="1"/>
              <a:t>block</a:t>
            </a:r>
            <a:r>
              <a:rPr lang="it-IT" b="1" dirty="0"/>
              <a:t>) ed elementi in linea (</a:t>
            </a:r>
            <a:r>
              <a:rPr lang="it-IT" b="1" dirty="0" err="1"/>
              <a:t>inline</a:t>
            </a:r>
            <a:r>
              <a:rPr lang="it-IT" b="1" dirty="0"/>
              <a:t>)</a:t>
            </a:r>
          </a:p>
          <a:p>
            <a:r>
              <a:rPr lang="it-IT" dirty="0"/>
              <a:t>Gli elementi blocco sono box che possono contenere altri elementi, sia di tipo blocco che di tipo </a:t>
            </a:r>
            <a:r>
              <a:rPr lang="it-IT" dirty="0" err="1"/>
              <a:t>inline</a:t>
            </a:r>
            <a:r>
              <a:rPr lang="it-IT" dirty="0"/>
              <a:t>. </a:t>
            </a:r>
            <a:r>
              <a:rPr lang="it-IT" b="1" dirty="0"/>
              <a:t>Quando un elemento blocco è inserito nel documento viene automaticamente creata una nuova riga nel flusso del documento</a:t>
            </a:r>
          </a:p>
          <a:p>
            <a:r>
              <a:rPr lang="pt-BR" dirty="0"/>
              <a:t>&lt;h1&gt;Titolo&lt;/h1&gt;</a:t>
            </a:r>
          </a:p>
          <a:p>
            <a:r>
              <a:rPr lang="pt-BR" dirty="0"/>
              <a:t>&lt;p&gt;Paragrafo&lt;/p&gt;</a:t>
            </a:r>
          </a:p>
          <a:p>
            <a:endParaRPr lang="it-IT" dirty="0"/>
          </a:p>
          <a:p>
            <a:r>
              <a:rPr lang="it-IT" b="1" dirty="0"/>
              <a:t>Elementi </a:t>
            </a:r>
            <a:r>
              <a:rPr lang="it-IT" b="1" dirty="0" err="1"/>
              <a:t>Inline</a:t>
            </a:r>
            <a:endParaRPr lang="it-IT" b="1" dirty="0"/>
          </a:p>
          <a:p>
            <a:r>
              <a:rPr lang="it-IT" dirty="0"/>
              <a:t>Gli elementi </a:t>
            </a:r>
            <a:r>
              <a:rPr lang="it-IT" dirty="0" err="1"/>
              <a:t>inline</a:t>
            </a:r>
            <a:r>
              <a:rPr lang="it-IT" dirty="0"/>
              <a:t> non possono contenere elementi blocco, ma solo altri elementi </a:t>
            </a:r>
            <a:r>
              <a:rPr lang="it-IT" dirty="0" err="1"/>
              <a:t>inline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Tramite i CSS </a:t>
            </a:r>
            <a:r>
              <a:rPr lang="it-IT" u="sng" dirty="0"/>
              <a:t>possiamo </a:t>
            </a:r>
            <a:r>
              <a:rPr lang="it-IT" u="sng" dirty="0">
                <a:highlight>
                  <a:srgbClr val="FFFF00"/>
                </a:highlight>
              </a:rPr>
              <a:t>modificare tale modalità attraverso la proprietà </a:t>
            </a:r>
            <a:r>
              <a:rPr lang="it-IT" b="1" u="sng" dirty="0">
                <a:highlight>
                  <a:srgbClr val="FFFF00"/>
                </a:highlight>
              </a:rPr>
              <a:t>display</a:t>
            </a:r>
            <a:r>
              <a:rPr lang="it-IT" dirty="0"/>
              <a:t>. Grazie a quest’ultima, per fare solo un esempio, possiamo fare in modo che un titolo h1 (elemento blocco) venga mostrato come un elemento in linea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82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3CBB4A-B771-4EFE-9B04-979411C6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di figli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FEC4A6-50E8-437A-ACB0-72571B9D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Il selettore di figli (&gt;) consente di selezionare un elemento che è </a:t>
            </a: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figlio diretto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dell’elemento padre.</a:t>
            </a:r>
          </a:p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dirty="0"/>
              <a:t>body </a:t>
            </a:r>
            <a:r>
              <a:rPr lang="it-IT" b="1" dirty="0">
                <a:solidFill>
                  <a:srgbClr val="C00000"/>
                </a:solidFill>
              </a:rPr>
              <a:t>&gt;</a:t>
            </a:r>
            <a:r>
              <a:rPr lang="it-IT" dirty="0"/>
              <a:t> p {color: red}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&lt;body&gt;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ighlight>
                  <a:srgbClr val="00FF00"/>
                </a:highlight>
              </a:rPr>
              <a:t>&lt;p&gt;Primo paragrafo&lt;/p&gt;</a:t>
            </a:r>
          </a:p>
          <a:p>
            <a:pPr marL="0" indent="0">
              <a:buNone/>
            </a:pPr>
            <a:r>
              <a:rPr lang="it-IT" dirty="0"/>
              <a:t>	&lt;div&gt;</a:t>
            </a:r>
          </a:p>
          <a:p>
            <a:pPr marL="0" indent="0">
              <a:buNone/>
            </a:pPr>
            <a:r>
              <a:rPr lang="it-IT" dirty="0"/>
              <a:t>		&lt;p&gt;Secondo paragrafo&lt;/p&gt;</a:t>
            </a:r>
          </a:p>
          <a:p>
            <a:pPr marL="0" indent="0">
              <a:buNone/>
            </a:pPr>
            <a:r>
              <a:rPr lang="it-IT" dirty="0"/>
              <a:t>	&lt;/div&gt;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>
                <a:highlight>
                  <a:srgbClr val="00FF00"/>
                </a:highlight>
              </a:rPr>
              <a:t>&lt;p&gt;Terzo paragrafo&lt;/p&gt;</a:t>
            </a:r>
          </a:p>
          <a:p>
            <a:pPr marL="0" indent="0">
              <a:buNone/>
            </a:pPr>
            <a:r>
              <a:rPr lang="it-IT" dirty="0"/>
              <a:t>&lt;/body&gt;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solo il primo e il terzo sono </a:t>
            </a:r>
            <a:r>
              <a:rPr lang="it-IT" b="1" dirty="0"/>
              <a:t>figli diretti di body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Il secondo è invece figlio diretto di un elemento div</a:t>
            </a:r>
          </a:p>
        </p:txBody>
      </p:sp>
    </p:spTree>
    <p:extLst>
      <p:ext uri="{BB962C8B-B14F-4D97-AF65-F5344CB8AC3E}">
        <p14:creationId xmlns:p14="http://schemas.microsoft.com/office/powerpoint/2010/main" val="133781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242318-4FD9-4C7C-A947-5C83542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di fratelli adiacenti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3F2225-EA1B-499A-851C-B6548D52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Serve a scorrere in orizzontale l’albero del DOM assegnando le regole CSS agli elementi che si trovano allo stesso livello di un altro elemento.</a:t>
            </a:r>
          </a:p>
          <a:p>
            <a:r>
              <a:rPr lang="it-IT" dirty="0"/>
              <a:t>Consente di assegnare uno stile all’elemento fratello immediatamente adiacente</a:t>
            </a:r>
          </a:p>
          <a:p>
            <a:endParaRPr lang="it-IT" dirty="0"/>
          </a:p>
          <a:p>
            <a:pPr algn="ctr"/>
            <a:r>
              <a:rPr lang="it-IT" b="1" dirty="0"/>
              <a:t>h1 </a:t>
            </a:r>
            <a:r>
              <a:rPr lang="it-IT" b="1" dirty="0">
                <a:solidFill>
                  <a:srgbClr val="C00000"/>
                </a:solidFill>
              </a:rPr>
              <a:t>+</a:t>
            </a:r>
            <a:r>
              <a:rPr lang="it-IT" b="1" dirty="0"/>
              <a:t> h2 {color: red; text-</a:t>
            </a:r>
            <a:r>
              <a:rPr lang="it-IT" b="1" dirty="0" err="1"/>
              <a:t>decoration</a:t>
            </a:r>
            <a:r>
              <a:rPr lang="it-IT" b="1" dirty="0"/>
              <a:t>: </a:t>
            </a:r>
            <a:r>
              <a:rPr lang="it-IT" b="1" dirty="0" err="1"/>
              <a:t>underline</a:t>
            </a:r>
            <a:r>
              <a:rPr lang="it-IT" b="1" dirty="0"/>
              <a:t>}</a:t>
            </a:r>
          </a:p>
          <a:p>
            <a:endParaRPr lang="it-IT" dirty="0"/>
          </a:p>
          <a:p>
            <a:r>
              <a:rPr lang="it-IT" dirty="0"/>
              <a:t>&lt;div&gt; </a:t>
            </a:r>
          </a:p>
          <a:p>
            <a:r>
              <a:rPr lang="it-IT" dirty="0"/>
              <a:t>  &lt;h1&gt;1. Questo è il titolo principale.&lt;/h1&gt;</a:t>
            </a:r>
          </a:p>
          <a:p>
            <a:r>
              <a:rPr lang="it-IT" dirty="0"/>
              <a:t>  </a:t>
            </a:r>
            <a:r>
              <a:rPr lang="it-IT" dirty="0">
                <a:highlight>
                  <a:srgbClr val="00FF00"/>
                </a:highlight>
              </a:rPr>
              <a:t>&lt;h2&gt;1.1 Questo è il primo sottotitolo.&lt;/h2&gt;</a:t>
            </a:r>
          </a:p>
          <a:p>
            <a:r>
              <a:rPr lang="it-IT" dirty="0"/>
              <a:t>  &lt;p&gt;...&lt;/p&gt;</a:t>
            </a:r>
          </a:p>
          <a:p>
            <a:r>
              <a:rPr lang="it-IT" dirty="0"/>
              <a:t>  &lt;h2&gt;1.2 Questo è il secondo sottotitolo.&lt;/h2&gt;</a:t>
            </a:r>
          </a:p>
          <a:p>
            <a:r>
              <a:rPr lang="it-IT" dirty="0"/>
              <a:t>  &lt;p&gt;...&lt;/p&gt;</a:t>
            </a:r>
          </a:p>
          <a:p>
            <a:r>
              <a:rPr lang="it-IT" dirty="0"/>
              <a:t>&lt;/div&gt;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verrà selezionato solo il primo &lt;h2&gt; dato che è immediatamente adiacente al tag </a:t>
            </a:r>
            <a:r>
              <a:rPr lang="it-IT" dirty="0"/>
              <a:t>&lt;h1&gt;. </a:t>
            </a:r>
          </a:p>
        </p:txBody>
      </p:sp>
    </p:spTree>
    <p:extLst>
      <p:ext uri="{BB962C8B-B14F-4D97-AF65-F5344CB8AC3E}">
        <p14:creationId xmlns:p14="http://schemas.microsoft.com/office/powerpoint/2010/main" val="77420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934922-1B3E-48AA-A8E1-3A3C4708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Selettore generale di fratelli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245DFC-EC28-4E8D-93F4-D5BCA1FB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/>
              <a:t>(</a:t>
            </a:r>
            <a:r>
              <a:rPr lang="it-IT" b="1" dirty="0">
                <a:solidFill>
                  <a:srgbClr val="C00000"/>
                </a:solidFill>
              </a:rPr>
              <a:t>~</a:t>
            </a:r>
            <a:r>
              <a:rPr lang="it-IT" dirty="0"/>
              <a:t>) è una generalizzazione di quello visto in precedenza. Esso assegna uno stile a </a:t>
            </a:r>
            <a:r>
              <a:rPr lang="it-IT" b="1" dirty="0"/>
              <a:t>tutti gli elementi che sono fratelli</a:t>
            </a:r>
            <a:r>
              <a:rPr lang="it-IT" dirty="0"/>
              <a:t> </a:t>
            </a:r>
            <a:r>
              <a:rPr lang="it-IT" b="1" dirty="0"/>
              <a:t>ALT+126</a:t>
            </a:r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2300" b="1" dirty="0"/>
              <a:t>div </a:t>
            </a:r>
            <a:r>
              <a:rPr lang="it-IT" sz="2300" b="1" dirty="0">
                <a:solidFill>
                  <a:srgbClr val="C00000"/>
                </a:solidFill>
              </a:rPr>
              <a:t>~</a:t>
            </a:r>
            <a:r>
              <a:rPr lang="it-IT" sz="2300" b="1" dirty="0"/>
              <a:t> p {  background-color: </a:t>
            </a:r>
            <a:r>
              <a:rPr lang="it-IT" sz="2300" b="1" dirty="0" err="1"/>
              <a:t>yellow</a:t>
            </a:r>
            <a:r>
              <a:rPr lang="it-IT" sz="2300" b="1" dirty="0"/>
              <a:t>;}</a:t>
            </a:r>
          </a:p>
          <a:p>
            <a:pPr marL="0" indent="0" algn="ctr">
              <a:buNone/>
            </a:pPr>
            <a:endParaRPr lang="it-IT" sz="2300" dirty="0"/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&lt;h2&gt;General </a:t>
            </a:r>
            <a:r>
              <a:rPr lang="it-IT" dirty="0" err="1">
                <a:cs typeface="Courier New" panose="02070309020205020404" pitchFamily="49" charset="0"/>
              </a:rPr>
              <a:t>Sibling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Selector</a:t>
            </a:r>
            <a:r>
              <a:rPr lang="it-IT" dirty="0">
                <a:cs typeface="Courier New" panose="02070309020205020404" pitchFamily="49" charset="0"/>
              </a:rPr>
              <a:t>&lt;/h2&gt;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&lt;p&gt;The general </a:t>
            </a:r>
            <a:r>
              <a:rPr lang="it-IT" dirty="0" err="1">
                <a:cs typeface="Courier New" panose="02070309020205020404" pitchFamily="49" charset="0"/>
              </a:rPr>
              <a:t>sibling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selector</a:t>
            </a:r>
            <a:r>
              <a:rPr lang="it-IT" dirty="0">
                <a:cs typeface="Courier New" panose="02070309020205020404" pitchFamily="49" charset="0"/>
              </a:rPr>
              <a:t> (~) </a:t>
            </a:r>
            <a:r>
              <a:rPr lang="it-IT" dirty="0" err="1">
                <a:cs typeface="Courier New" panose="02070309020205020404" pitchFamily="49" charset="0"/>
              </a:rPr>
              <a:t>selects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elements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that</a:t>
            </a:r>
            <a:r>
              <a:rPr lang="it-IT" dirty="0">
                <a:cs typeface="Courier New" panose="02070309020205020404" pitchFamily="49" charset="0"/>
              </a:rPr>
              <a:t> are </a:t>
            </a:r>
            <a:r>
              <a:rPr lang="it-IT" dirty="0" err="1">
                <a:cs typeface="Courier New" panose="02070309020205020404" pitchFamily="49" charset="0"/>
              </a:rPr>
              <a:t>next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siblings</a:t>
            </a:r>
            <a:r>
              <a:rPr lang="it-IT" dirty="0">
                <a:cs typeface="Courier New" panose="02070309020205020404" pitchFamily="49" charset="0"/>
              </a:rPr>
              <a:t> of a </a:t>
            </a:r>
            <a:r>
              <a:rPr lang="it-IT" dirty="0" err="1">
                <a:cs typeface="Courier New" panose="02070309020205020404" pitchFamily="49" charset="0"/>
              </a:rPr>
              <a:t>specified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element</a:t>
            </a:r>
            <a:r>
              <a:rPr lang="it-IT" dirty="0">
                <a:cs typeface="Courier New" panose="02070309020205020404" pitchFamily="49" charset="0"/>
              </a:rPr>
              <a:t>.&lt;/p&gt;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1.&lt;/p&gt;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&lt;div&gt;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	  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2.&lt;/p&gt;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&lt;/div&gt;</a:t>
            </a:r>
          </a:p>
          <a:p>
            <a:pPr marL="0" indent="0" defTabSz="180000">
              <a:buNone/>
            </a:pPr>
            <a:endParaRPr lang="it-IT" dirty="0">
              <a:cs typeface="Courier New" panose="02070309020205020404" pitchFamily="49" charset="0"/>
            </a:endParaRP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3.&lt;/p&gt;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&lt;code&gt;Some code.&lt;/code&gt;</a:t>
            </a:r>
          </a:p>
          <a:p>
            <a:pPr marL="0" indent="0" defTabSz="180000">
              <a:buNone/>
            </a:pPr>
            <a:r>
              <a:rPr lang="it-IT" dirty="0">
                <a:cs typeface="Courier New" panose="02070309020205020404" pitchFamily="49" charset="0"/>
              </a:rPr>
              <a:t>&lt;p&gt;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 4.&lt;/p&gt;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highlight>
                  <a:srgbClr val="FFFF00"/>
                </a:highlight>
              </a:rPr>
              <a:t>andremo a selezionare </a:t>
            </a:r>
            <a:r>
              <a:rPr lang="it-IT" u="sng" dirty="0">
                <a:highlight>
                  <a:srgbClr val="FFFF00"/>
                </a:highlight>
              </a:rPr>
              <a:t>tutti gli elementi &lt;h2&gt; dello stesso livello di &lt;h1&gt; </a:t>
            </a:r>
            <a:r>
              <a:rPr lang="it-IT" dirty="0">
                <a:highlight>
                  <a:srgbClr val="FFFF00"/>
                </a:highlight>
              </a:rPr>
              <a:t>indipendentemente dalla posizione che occupano.</a:t>
            </a:r>
          </a:p>
          <a:p>
            <a:pPr marL="0" indent="0">
              <a:buNone/>
            </a:pPr>
            <a:r>
              <a:rPr lang="it-IT" b="1" dirty="0">
                <a:highlight>
                  <a:srgbClr val="FFFF00"/>
                </a:highlight>
              </a:rPr>
              <a:t>(DEVONO ESSERE FRATELLI E SUCCESSORI)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08E7C7-3D81-3A61-338F-3C5D0BBB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440218"/>
            <a:ext cx="3488202" cy="1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1A0FA-DC5B-48FF-AF82-B9E15814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completo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43AF08-A6D6-48F5-AEC7-D867EFEDB59F}"/>
              </a:ext>
            </a:extLst>
          </p:cNvPr>
          <p:cNvSpPr/>
          <p:nvPr/>
        </p:nvSpPr>
        <p:spPr>
          <a:xfrm>
            <a:off x="323528" y="2318923"/>
            <a:ext cx="45365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dff70c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0ec0c0 </a:t>
            </a:r>
            <a:r>
              <a:rPr lang="it-IT" sz="1400" b="1" dirty="0">
                <a:solidFill>
                  <a:srgbClr val="4B83CD"/>
                </a:solidFill>
                <a:latin typeface="Consolas" panose="020B0609020204030204" pitchFamily="49" charset="0"/>
              </a:rPr>
              <a:t>!</a:t>
            </a:r>
            <a:r>
              <a:rPr lang="it-IT" sz="1400" b="1" dirty="0" err="1">
                <a:solidFill>
                  <a:srgbClr val="4B83CD"/>
                </a:solidFill>
                <a:latin typeface="Consolas" panose="020B0609020204030204" pitchFamily="49" charset="0"/>
              </a:rPr>
              <a:t>important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fratello diretto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0b9722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figli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~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29f30e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fratello di id id1*/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f30ec1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AAAAAA"/>
                </a:solidFill>
                <a:latin typeface="Consolas" panose="020B0609020204030204" pitchFamily="49" charset="0"/>
              </a:rPr>
              <a:t>/*p discendenti (figli, nipoti ecc..) di id id1*/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C2CEE0C-296A-40DD-B7E5-35483BF50251}"/>
              </a:ext>
            </a:extLst>
          </p:cNvPr>
          <p:cNvSpPr/>
          <p:nvPr/>
        </p:nvSpPr>
        <p:spPr>
          <a:xfrm>
            <a:off x="5724128" y="230561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figlio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nipote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pronipote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2 figlio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7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61A0FA-DC5B-48FF-AF82-B9E15814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completo 2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04FF3E7-2CFB-46F6-B3DB-B9A5A23142F8}"/>
              </a:ext>
            </a:extLst>
          </p:cNvPr>
          <p:cNvSpPr/>
          <p:nvPr/>
        </p:nvSpPr>
        <p:spPr>
          <a:xfrm>
            <a:off x="4572000" y="1449399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body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margin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10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%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2094b8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mioid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4bb820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d32828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f33e07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r>
              <a:rPr lang="it-IT" i="1" dirty="0">
                <a:solidFill>
                  <a:srgbClr val="AAAAAA"/>
                </a:solidFill>
                <a:latin typeface="Consolas" panose="020B0609020204030204" pitchFamily="49" charset="0"/>
              </a:rPr>
              <a:t>/*discendenti*/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p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4ff027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r>
              <a:rPr lang="it-IT" i="1" dirty="0">
                <a:solidFill>
                  <a:srgbClr val="AAAAAA"/>
                </a:solidFill>
                <a:latin typeface="Consolas" panose="020B0609020204030204" pitchFamily="49" charset="0"/>
              </a:rPr>
              <a:t>/*figli*/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h2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~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h3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4ff027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h2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 h3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#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2094b8 </a:t>
            </a:r>
            <a:r>
              <a:rPr lang="it-IT" b="1" dirty="0">
                <a:solidFill>
                  <a:srgbClr val="4B83CD"/>
                </a:solidFill>
                <a:latin typeface="Consolas" panose="020B0609020204030204" pitchFamily="49" charset="0"/>
              </a:rPr>
              <a:t>!</a:t>
            </a:r>
            <a:r>
              <a:rPr lang="it-IT" b="1" dirty="0" err="1">
                <a:solidFill>
                  <a:srgbClr val="4B83CD"/>
                </a:solidFill>
                <a:latin typeface="Consolas" panose="020B0609020204030204" pitchFamily="49" charset="0"/>
              </a:rPr>
              <a:t>important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6D3620-458C-44A0-8B29-66FDBA4CC4C9}"/>
              </a:ext>
            </a:extLst>
          </p:cNvPr>
          <p:cNvSpPr/>
          <p:nvPr/>
        </p:nvSpPr>
        <p:spPr>
          <a:xfrm>
            <a:off x="457200" y="1399342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paragrafo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miodiv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test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 err="1">
                <a:solidFill>
                  <a:srgbClr val="448C27"/>
                </a:solidFill>
                <a:latin typeface="Consolas" panose="020B0609020204030204" pitchFamily="49" charset="0"/>
              </a:rPr>
              <a:t>miaclasse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test</a:t>
            </a: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figlio e discendente</a:t>
            </a:r>
          </a:p>
          <a:p>
            <a:b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cl1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discendente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i="1" dirty="0">
                <a:solidFill>
                  <a:srgbClr val="91B3E0"/>
                </a:solidFill>
                <a:latin typeface="Consolas" panose="020B0609020204030204" pitchFamily="49" charset="0"/>
              </a:rPr>
              <a:t>class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cl1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figlio cl1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titolo 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fratello adiacente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fratello 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h3</a:t>
            </a:r>
            <a:r>
              <a:rPr lang="it-IT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51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406C51-F7A1-4548-B63B-013AA9A7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Selettori di Attributo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40EE26-A190-4A18-B4C0-F5C19259C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1800" dirty="0"/>
              <a:t>Consentono di selezionare gli elementi all'interno di una pagina in base ai loro attributi e assegnare così lo stile desiderato</a:t>
            </a:r>
          </a:p>
          <a:p>
            <a:pPr algn="ctr"/>
            <a:r>
              <a:rPr lang="it-IT" sz="1800" b="1" dirty="0">
                <a:solidFill>
                  <a:srgbClr val="C00000"/>
                </a:solidFill>
              </a:rPr>
              <a:t>E[</a:t>
            </a:r>
            <a:r>
              <a:rPr lang="it-IT" sz="1800" b="1" dirty="0" err="1">
                <a:solidFill>
                  <a:srgbClr val="C00000"/>
                </a:solidFill>
              </a:rPr>
              <a:t>attribute</a:t>
            </a:r>
            <a:r>
              <a:rPr lang="it-IT" sz="1800" b="1" dirty="0">
                <a:solidFill>
                  <a:srgbClr val="C00000"/>
                </a:solidFill>
              </a:rPr>
              <a:t>]</a:t>
            </a:r>
          </a:p>
          <a:p>
            <a:r>
              <a:rPr lang="it-IT" sz="1800" dirty="0"/>
              <a:t>Questo selettore individua </a:t>
            </a:r>
            <a:r>
              <a:rPr lang="it-IT" sz="1800" b="1" dirty="0"/>
              <a:t>tutti gli elementi E che possiedono l'attributo </a:t>
            </a:r>
            <a:r>
              <a:rPr lang="it-IT" sz="1800" b="1" dirty="0" err="1"/>
              <a:t>attribute</a:t>
            </a:r>
            <a:r>
              <a:rPr lang="it-IT" sz="1800" dirty="0"/>
              <a:t>, indipendentemente dal contenuto dell'attributo.</a:t>
            </a:r>
          </a:p>
          <a:p>
            <a:endParaRPr lang="it-IT" sz="1800" dirty="0"/>
          </a:p>
          <a:p>
            <a:r>
              <a:rPr lang="it-IT" sz="1800" u="sng" dirty="0"/>
              <a:t>CSS: </a:t>
            </a:r>
          </a:p>
          <a:p>
            <a:r>
              <a:rPr lang="it-IT" sz="1800" dirty="0"/>
              <a:t>a[</a:t>
            </a:r>
            <a:r>
              <a:rPr lang="it-IT" sz="1800" dirty="0" err="1"/>
              <a:t>title</a:t>
            </a:r>
            <a:r>
              <a:rPr lang="it-IT" sz="1800" dirty="0"/>
              <a:t>] {color: blue; text-</a:t>
            </a:r>
            <a:r>
              <a:rPr lang="it-IT" sz="1800" dirty="0" err="1"/>
              <a:t>decoration</a:t>
            </a:r>
            <a:r>
              <a:rPr lang="it-IT" sz="1800" dirty="0"/>
              <a:t>: </a:t>
            </a:r>
            <a:r>
              <a:rPr lang="it-IT" sz="1800" dirty="0" err="1"/>
              <a:t>underline</a:t>
            </a:r>
            <a:r>
              <a:rPr lang="it-IT" sz="1800" dirty="0"/>
              <a:t>}</a:t>
            </a:r>
          </a:p>
          <a:p>
            <a:r>
              <a:rPr lang="it-IT" sz="1800" u="sng" dirty="0"/>
              <a:t>HTML: </a:t>
            </a:r>
          </a:p>
          <a:p>
            <a:r>
              <a:rPr lang="it-IT" sz="1800" dirty="0"/>
              <a:t>&lt;a </a:t>
            </a:r>
            <a:r>
              <a:rPr lang="it-IT" sz="1800" dirty="0" err="1"/>
              <a:t>title</a:t>
            </a:r>
            <a:r>
              <a:rPr lang="it-IT" sz="1800" dirty="0"/>
              <a:t>="</a:t>
            </a:r>
            <a:r>
              <a:rPr lang="it-IT" sz="1800" dirty="0" err="1"/>
              <a:t>Lorem</a:t>
            </a:r>
            <a:r>
              <a:rPr lang="it-IT" sz="1800" dirty="0"/>
              <a:t> </a:t>
            </a:r>
            <a:r>
              <a:rPr lang="it-IT" sz="1800" dirty="0" err="1"/>
              <a:t>Ipsum</a:t>
            </a:r>
            <a:r>
              <a:rPr lang="it-IT" sz="1800" dirty="0"/>
              <a:t>" </a:t>
            </a:r>
            <a:r>
              <a:rPr lang="it-IT" sz="1800" dirty="0" err="1"/>
              <a:t>href</a:t>
            </a:r>
            <a:r>
              <a:rPr lang="it-IT" sz="1800" dirty="0"/>
              <a:t>="#"&gt;</a:t>
            </a:r>
            <a:r>
              <a:rPr lang="it-IT" sz="1800" dirty="0" err="1"/>
              <a:t>Lorem</a:t>
            </a:r>
            <a:r>
              <a:rPr lang="it-IT" sz="1800" dirty="0"/>
              <a:t> </a:t>
            </a:r>
            <a:r>
              <a:rPr lang="it-IT" sz="1800" dirty="0" err="1"/>
              <a:t>Ipsum</a:t>
            </a:r>
            <a:r>
              <a:rPr lang="it-IT" sz="1800" dirty="0"/>
              <a:t>&lt;/a&gt;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635715-2EC1-4838-8C65-3FAE7682F5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it-IT" sz="1800" b="1" dirty="0">
                <a:solidFill>
                  <a:srgbClr val="C00000"/>
                </a:solidFill>
              </a:rPr>
              <a:t>E[</a:t>
            </a:r>
            <a:r>
              <a:rPr lang="it-IT" sz="1800" b="1" dirty="0" err="1">
                <a:solidFill>
                  <a:srgbClr val="C00000"/>
                </a:solidFill>
              </a:rPr>
              <a:t>attribute</a:t>
            </a:r>
            <a:r>
              <a:rPr lang="it-IT" sz="1800" b="1" dirty="0">
                <a:solidFill>
                  <a:srgbClr val="C00000"/>
                </a:solidFill>
              </a:rPr>
              <a:t>=</a:t>
            </a:r>
            <a:r>
              <a:rPr lang="it-IT" sz="1800" b="1" dirty="0" err="1">
                <a:solidFill>
                  <a:srgbClr val="C00000"/>
                </a:solidFill>
              </a:rPr>
              <a:t>value</a:t>
            </a:r>
            <a:r>
              <a:rPr lang="it-IT" sz="1600" dirty="0"/>
              <a:t>]</a:t>
            </a:r>
          </a:p>
          <a:p>
            <a:r>
              <a:rPr lang="it-IT" sz="1600" dirty="0"/>
              <a:t>Questo selettore individua </a:t>
            </a:r>
            <a:r>
              <a:rPr lang="it-IT" sz="1600" b="1" dirty="0"/>
              <a:t>tutti gli elementi E </a:t>
            </a:r>
            <a:r>
              <a:rPr lang="it-IT" sz="1600" dirty="0"/>
              <a:t>che possiedono l'attributo </a:t>
            </a:r>
            <a:r>
              <a:rPr lang="it-IT" sz="1600" b="1" dirty="0" err="1"/>
              <a:t>attribute</a:t>
            </a:r>
            <a:r>
              <a:rPr lang="it-IT" sz="1600" b="1" dirty="0"/>
              <a:t> che al proprio interno contiene il valore </a:t>
            </a:r>
            <a:r>
              <a:rPr lang="it-IT" sz="1600" b="1" dirty="0" err="1"/>
              <a:t>value</a:t>
            </a:r>
            <a:endParaRPr lang="it-IT" sz="1600" b="1" dirty="0"/>
          </a:p>
          <a:p>
            <a:endParaRPr lang="it-IT" sz="1600" b="1" dirty="0"/>
          </a:p>
          <a:p>
            <a:r>
              <a:rPr lang="it-IT" sz="1600" dirty="0"/>
              <a:t>a[</a:t>
            </a:r>
            <a:r>
              <a:rPr lang="it-IT" sz="1600" dirty="0" err="1"/>
              <a:t>title</a:t>
            </a:r>
            <a:r>
              <a:rPr lang="it-IT" sz="1600" dirty="0"/>
              <a:t>="</a:t>
            </a:r>
            <a:r>
              <a:rPr lang="it-IT" sz="1600" dirty="0" err="1"/>
              <a:t>Lorem</a:t>
            </a:r>
            <a:r>
              <a:rPr lang="it-IT" sz="1600" dirty="0"/>
              <a:t>"] {color: blue; text-</a:t>
            </a:r>
            <a:r>
              <a:rPr lang="it-IT" sz="1600" dirty="0" err="1"/>
              <a:t>decoration</a:t>
            </a:r>
            <a:r>
              <a:rPr lang="it-IT" sz="1600" dirty="0"/>
              <a:t>: </a:t>
            </a:r>
            <a:r>
              <a:rPr lang="it-IT" sz="1600" dirty="0" err="1"/>
              <a:t>underline</a:t>
            </a:r>
            <a:r>
              <a:rPr lang="it-IT" sz="1600" dirty="0"/>
              <a:t>}</a:t>
            </a:r>
          </a:p>
          <a:p>
            <a:r>
              <a:rPr lang="it-IT" sz="1600" dirty="0"/>
              <a:t>&lt;a </a:t>
            </a:r>
            <a:r>
              <a:rPr lang="it-IT" sz="1600" dirty="0" err="1"/>
              <a:t>title</a:t>
            </a:r>
            <a:r>
              <a:rPr lang="it-IT" sz="1600" dirty="0"/>
              <a:t>="</a:t>
            </a:r>
            <a:r>
              <a:rPr lang="it-IT" sz="1600" dirty="0" err="1"/>
              <a:t>Lorem</a:t>
            </a:r>
            <a:r>
              <a:rPr lang="it-IT" sz="1600" dirty="0"/>
              <a:t>" </a:t>
            </a:r>
            <a:r>
              <a:rPr lang="it-IT" sz="1600" dirty="0" err="1"/>
              <a:t>href</a:t>
            </a:r>
            <a:r>
              <a:rPr lang="it-IT" sz="1600" dirty="0"/>
              <a:t>="#"&gt;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&lt;/a&gt;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F06CF89-C46D-474F-9CA1-416FD90A2B51}"/>
              </a:ext>
            </a:extLst>
          </p:cNvPr>
          <p:cNvSpPr/>
          <p:nvPr/>
        </p:nvSpPr>
        <p:spPr>
          <a:xfrm>
            <a:off x="4452780" y="440227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h2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[</a:t>
            </a:r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]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23197c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sz="1400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h2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[</a:t>
            </a:r>
            <a:r>
              <a:rPr lang="it-IT" sz="1400" u="sng" dirty="0">
                <a:solidFill>
                  <a:srgbClr val="7A3E9D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]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sz="1400" u="sng" dirty="0">
                <a:solidFill>
                  <a:srgbClr val="AB6526"/>
                </a:solidFill>
                <a:latin typeface="Consolas" panose="020B0609020204030204" pitchFamily="49" charset="0"/>
              </a:rPr>
              <a:t>color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it-IT" sz="1400" u="sng" dirty="0">
                <a:solidFill>
                  <a:srgbClr val="448C27"/>
                </a:solidFill>
                <a:latin typeface="Consolas" panose="020B0609020204030204" pitchFamily="49" charset="0"/>
              </a:rPr>
              <a:t>c4c5b4</a:t>
            </a:r>
            <a:r>
              <a:rPr lang="it-IT" sz="1400" u="sng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sz="1400" u="sng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it-IT" sz="1400" u="sng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it-IT" sz="1400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30649F8-EDA7-4175-9B8D-7BC96A91B5CE}"/>
              </a:ext>
            </a:extLst>
          </p:cNvPr>
          <p:cNvSpPr/>
          <p:nvPr/>
        </p:nvSpPr>
        <p:spPr>
          <a:xfrm>
            <a:off x="4390759" y="51571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titolo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data-indirizzo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no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titolo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h2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7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sz="4800" b="1" dirty="0"/>
              <a:t>:first-</a:t>
            </a:r>
            <a:r>
              <a:rPr lang="it-IT" sz="4800" b="1" dirty="0" err="1"/>
              <a:t>child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it-IT" b="1" dirty="0"/>
          </a:p>
          <a:p>
            <a:r>
              <a:rPr lang="it-IT" b="1" dirty="0"/>
              <a:t>Codice HTML:</a:t>
            </a:r>
            <a:endParaRPr lang="it-IT" dirty="0"/>
          </a:p>
          <a:p>
            <a:pPr defTabSz="108000"/>
            <a:r>
              <a:rPr lang="it-IT" dirty="0"/>
              <a:t>&lt;div id="div1"&gt;</a:t>
            </a:r>
            <a:br>
              <a:rPr lang="it-IT" dirty="0"/>
            </a:br>
            <a:r>
              <a:rPr lang="it-IT" dirty="0"/>
              <a:t>		&lt;p&gt;Primo paragrafo.....&lt;/p&gt;</a:t>
            </a:r>
            <a:br>
              <a:rPr lang="it-IT" dirty="0"/>
            </a:br>
            <a:r>
              <a:rPr lang="it-IT" dirty="0"/>
              <a:t>		&lt;p&gt;Secondo </a:t>
            </a:r>
            <a:r>
              <a:rPr lang="it-IT" dirty="0" err="1"/>
              <a:t>pargrafo</a:t>
            </a:r>
            <a:r>
              <a:rPr lang="it-IT" dirty="0"/>
              <a:t>: 	nero&lt;/p&gt;</a:t>
            </a:r>
            <a:br>
              <a:rPr lang="it-IT" dirty="0"/>
            </a:br>
            <a:r>
              <a:rPr lang="it-IT" dirty="0"/>
              <a:t>		&lt;p&gt;Terzo paragrafo: nero&lt;/p&gt;</a:t>
            </a:r>
            <a:br>
              <a:rPr lang="it-IT" dirty="0"/>
            </a:br>
            <a:r>
              <a:rPr lang="it-IT" dirty="0"/>
              <a:t>&lt;/div&gt;</a:t>
            </a:r>
          </a:p>
          <a:p>
            <a:endParaRPr lang="it-IT" b="1" dirty="0"/>
          </a:p>
          <a:p>
            <a:r>
              <a:rPr lang="it-IT" b="1" dirty="0"/>
              <a:t>Codice CSS:</a:t>
            </a:r>
            <a:endParaRPr lang="it-IT" dirty="0"/>
          </a:p>
          <a:p>
            <a:r>
              <a:rPr lang="it-IT" dirty="0"/>
              <a:t>#div1 {</a:t>
            </a:r>
            <a:br>
              <a:rPr lang="it-IT" dirty="0"/>
            </a:br>
            <a:r>
              <a:rPr lang="it-IT" dirty="0"/>
              <a:t>color: Black;</a:t>
            </a:r>
            <a:br>
              <a:rPr lang="it-IT" dirty="0"/>
            </a:br>
            <a:r>
              <a:rPr lang="it-IT" dirty="0"/>
              <a:t>font : 12px </a:t>
            </a:r>
            <a:r>
              <a:rPr lang="it-IT" dirty="0" err="1"/>
              <a:t>Verdana</a:t>
            </a:r>
            <a:r>
              <a:rPr lang="it-IT" dirty="0"/>
              <a:t>, Geneva, </a:t>
            </a:r>
            <a:r>
              <a:rPr lang="it-IT" dirty="0" err="1"/>
              <a:t>Arial</a:t>
            </a:r>
            <a:r>
              <a:rPr lang="it-IT" dirty="0"/>
              <a:t>, </a:t>
            </a:r>
            <a:r>
              <a:rPr lang="it-IT" dirty="0" err="1"/>
              <a:t>Helvetica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  <a:br>
              <a:rPr lang="it-IT" dirty="0"/>
            </a:br>
            <a:br>
              <a:rPr lang="it-IT" dirty="0"/>
            </a:br>
            <a:r>
              <a:rPr lang="it-IT" b="1" dirty="0">
                <a:solidFill>
                  <a:srgbClr val="C00000"/>
                </a:solidFill>
              </a:rPr>
              <a:t>#div1 p:first-child </a:t>
            </a:r>
            <a:r>
              <a:rPr lang="it-IT" dirty="0"/>
              <a:t>{</a:t>
            </a:r>
            <a:br>
              <a:rPr lang="it-IT" dirty="0"/>
            </a:br>
            <a:r>
              <a:rPr lang="it-IT" dirty="0"/>
              <a:t>color: Red;</a:t>
            </a:r>
            <a:br>
              <a:rPr lang="it-IT" dirty="0"/>
            </a:br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3C5C81-82A9-488F-A052-495EBF2D7C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importante: inserire </a:t>
            </a:r>
          </a:p>
          <a:p>
            <a:pPr marL="0" indent="0" algn="ctr">
              <a:buNone/>
            </a:pPr>
            <a:r>
              <a:rPr lang="it-IT" sz="1800" b="1" dirty="0">
                <a:highlight>
                  <a:srgbClr val="FFFF00"/>
                </a:highlight>
              </a:rPr>
              <a:t>contenitore </a:t>
            </a:r>
            <a:r>
              <a:rPr lang="it-IT" sz="1800" b="1" dirty="0" err="1">
                <a:highlight>
                  <a:srgbClr val="FFFF00"/>
                </a:highlight>
              </a:rPr>
              <a:t>selettore-figlio</a:t>
            </a:r>
            <a:r>
              <a:rPr lang="it-IT" sz="18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:first-child</a:t>
            </a: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it-IT" sz="1200" b="1" dirty="0"/>
              <a:t>Primo paragrafo: rosso e grassetto </a:t>
            </a:r>
            <a:r>
              <a:rPr lang="it-IT" sz="1200" b="1" dirty="0" err="1"/>
              <a:t>perchè</a:t>
            </a:r>
            <a:r>
              <a:rPr lang="it-IT" sz="1200" b="1" dirty="0"/>
              <a:t> primo elemento figlio di #div1.</a:t>
            </a:r>
          </a:p>
          <a:p>
            <a:pPr marL="0" indent="0" algn="ctr">
              <a:buNone/>
            </a:pPr>
            <a:endParaRPr lang="it-IT" sz="18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A6CFDE3-9393-482F-B29A-A7B093CA9034}"/>
              </a:ext>
            </a:extLst>
          </p:cNvPr>
          <p:cNvSpPr/>
          <p:nvPr/>
        </p:nvSpPr>
        <p:spPr>
          <a:xfrm>
            <a:off x="4572000" y="191683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div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first-child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sz="1400" dirty="0">
                <a:solidFill>
                  <a:srgbClr val="448C27"/>
                </a:solidFill>
                <a:latin typeface="Consolas" panose="020B0609020204030204" pitchFamily="49" charset="0"/>
              </a:rPr>
              <a:t>dff70c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D9F9E0-6D75-7EF3-E73F-FB049BE6F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789211"/>
            <a:ext cx="1695687" cy="12574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64777A-045A-1967-80E5-BE3EF782111F}"/>
              </a:ext>
            </a:extLst>
          </p:cNvPr>
          <p:cNvSpPr txBox="1"/>
          <p:nvPr/>
        </p:nvSpPr>
        <p:spPr>
          <a:xfrm>
            <a:off x="3419872" y="2178442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1°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B22AB7-E10F-5C09-CB41-4A47B2F2EDE8}"/>
              </a:ext>
            </a:extLst>
          </p:cNvPr>
          <p:cNvSpPr txBox="1"/>
          <p:nvPr/>
        </p:nvSpPr>
        <p:spPr>
          <a:xfrm>
            <a:off x="3867986" y="2391044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2°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483D12-1D22-B9A5-3F04-F925FCE1C7E2}"/>
              </a:ext>
            </a:extLst>
          </p:cNvPr>
          <p:cNvSpPr txBox="1"/>
          <p:nvPr/>
        </p:nvSpPr>
        <p:spPr>
          <a:xfrm>
            <a:off x="3607922" y="2643004"/>
            <a:ext cx="44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3°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9368F3A-3D51-D7AB-A893-C82FD0FCAC40}"/>
              </a:ext>
            </a:extLst>
          </p:cNvPr>
          <p:cNvCxnSpPr/>
          <p:nvPr/>
        </p:nvCxnSpPr>
        <p:spPr>
          <a:xfrm flipV="1">
            <a:off x="2627784" y="4077072"/>
            <a:ext cx="2880320" cy="864096"/>
          </a:xfrm>
          <a:prstGeom prst="straightConnector1">
            <a:avLst/>
          </a:prstGeom>
          <a:ln w="31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8429919-EEB5-E73C-38E7-D1D2E89910E9}"/>
              </a:ext>
            </a:extLst>
          </p:cNvPr>
          <p:cNvSpPr txBox="1"/>
          <p:nvPr/>
        </p:nvSpPr>
        <p:spPr>
          <a:xfrm>
            <a:off x="4211960" y="1184292"/>
            <a:ext cx="66967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i="1" dirty="0">
                <a:hlinkClick r:id="rId3"/>
              </a:rPr>
              <a:t>PSEUDOCLASSI: https://www.w3schools.com/css/css_pseudo_classes.asp</a:t>
            </a:r>
            <a:endParaRPr lang="it-IT" sz="1050" i="1" dirty="0"/>
          </a:p>
        </p:txBody>
      </p:sp>
    </p:spTree>
    <p:extLst>
      <p:ext uri="{BB962C8B-B14F-4D97-AF65-F5344CB8AC3E}">
        <p14:creationId xmlns:p14="http://schemas.microsoft.com/office/powerpoint/2010/main" val="3685590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:link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dirty="0"/>
              <a:t>Usare la pseudo-classe </a:t>
            </a:r>
            <a:r>
              <a:rPr lang="it-IT" b="1" dirty="0">
                <a:solidFill>
                  <a:srgbClr val="C00000"/>
                </a:solidFill>
              </a:rPr>
              <a:t>:link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selezionare i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links non ancora visitati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it-IT" dirty="0"/>
              <a:t>Il </a:t>
            </a:r>
            <a:r>
              <a:rPr lang="it-IT" dirty="0">
                <a:hlinkClick r:id="rId2"/>
              </a:rPr>
              <a:t>link</a:t>
            </a:r>
            <a:r>
              <a:rPr lang="it-IT" dirty="0"/>
              <a:t> non visitato è rosso e non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</a:t>
            </a:r>
            <a:r>
              <a:rPr lang="it-IT" b="1" dirty="0">
                <a:solidFill>
                  <a:srgbClr val="C00000"/>
                </a:solidFill>
              </a:rPr>
              <a:t>:link </a:t>
            </a:r>
            <a:r>
              <a:rPr lang="it-IT" dirty="0"/>
              <a:t>{</a:t>
            </a:r>
            <a:br>
              <a:rPr lang="it-IT" dirty="0"/>
            </a:br>
            <a:r>
              <a:rPr lang="it-IT" dirty="0"/>
              <a:t>color: Red;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none;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4390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visited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/>
              <a:t>:</a:t>
            </a:r>
            <a:r>
              <a:rPr lang="it-IT" b="1" dirty="0" err="1"/>
              <a:t>visited</a:t>
            </a:r>
            <a:endParaRPr lang="it-IT" b="1" dirty="0"/>
          </a:p>
          <a:p>
            <a:r>
              <a:rPr lang="it-IT" dirty="0"/>
              <a:t>Usare la pseudo classe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visited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 applicare stili ai </a:t>
            </a:r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link visitati.</a:t>
            </a:r>
            <a:r>
              <a:rPr lang="it-IT" b="1" dirty="0">
                <a:solidFill>
                  <a:srgbClr val="C00000"/>
                </a:solidFill>
              </a:rPr>
              <a:t> </a:t>
            </a:r>
          </a:p>
          <a:p>
            <a:r>
              <a:rPr lang="it-IT" dirty="0"/>
              <a:t>Il </a:t>
            </a:r>
            <a:r>
              <a:rPr lang="it-IT" dirty="0">
                <a:hlinkClick r:id="rId2"/>
              </a:rPr>
              <a:t>link</a:t>
            </a:r>
            <a:r>
              <a:rPr lang="it-IT" dirty="0"/>
              <a:t> visitato è verde e non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a:visited {</a:t>
            </a:r>
            <a:br>
              <a:rPr lang="it-IT" dirty="0"/>
            </a:br>
            <a:r>
              <a:rPr lang="it-IT" dirty="0"/>
              <a:t>color: Green;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none;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781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hover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b="1" dirty="0"/>
          </a:p>
          <a:p>
            <a:r>
              <a:rPr lang="it-IT" dirty="0"/>
              <a:t>Usare la </a:t>
            </a:r>
            <a:r>
              <a:rPr lang="it-IT" dirty="0" err="1"/>
              <a:t>pseudoclasse</a:t>
            </a: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hover</a:t>
            </a:r>
            <a:r>
              <a:rPr lang="it-IT" b="1" dirty="0">
                <a:solidFill>
                  <a:srgbClr val="C00000"/>
                </a:solidFill>
              </a:rPr>
              <a:t> </a:t>
            </a:r>
            <a:r>
              <a:rPr lang="it-IT" dirty="0"/>
              <a:t>per selezionare un elemento quando il mouse è sopra di lui. </a:t>
            </a:r>
          </a:p>
          <a:p>
            <a:r>
              <a:rPr lang="it-IT" dirty="0"/>
              <a:t>Al passaggio del mouse il link diventa blue e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a:hover {</a:t>
            </a:r>
            <a:br>
              <a:rPr lang="it-IT" dirty="0"/>
            </a:br>
            <a:r>
              <a:rPr lang="it-IT" dirty="0"/>
              <a:t>color: Blue;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550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C03C3F-92CE-49C2-A6B8-99D757AF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albero del DOM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2AF36-0601-458C-884E-BD3938617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/>
              <a:t>Elementi rimpiazzati e non rimpiazzati</a:t>
            </a:r>
          </a:p>
          <a:p>
            <a:r>
              <a:rPr lang="it-IT" dirty="0"/>
              <a:t>Un’altra distinzione da ricordare è quella tra elementi rimpiazzati ed elementi non rimpiazzati, </a:t>
            </a:r>
          </a:p>
          <a:p>
            <a:r>
              <a:rPr lang="it-IT" dirty="0"/>
              <a:t>i </a:t>
            </a:r>
            <a:r>
              <a:rPr lang="it-IT" b="1" dirty="0">
                <a:highlight>
                  <a:srgbClr val="FFFF00"/>
                </a:highlight>
              </a:rPr>
              <a:t>rimpiazzati</a:t>
            </a:r>
            <a:r>
              <a:rPr lang="it-IT" dirty="0">
                <a:highlight>
                  <a:srgbClr val="FFFF00"/>
                </a:highlight>
              </a:rPr>
              <a:t> sono quelli in cui altezza e larghezza sono definite dall’elemento stesso </a:t>
            </a:r>
            <a:r>
              <a:rPr lang="it-IT" dirty="0"/>
              <a:t>e non da ciò che lo circonda, ad es:</a:t>
            </a:r>
          </a:p>
          <a:p>
            <a:r>
              <a:rPr lang="it-IT" dirty="0" err="1"/>
              <a:t>img</a:t>
            </a:r>
            <a:endParaRPr lang="it-IT" dirty="0"/>
          </a:p>
          <a:p>
            <a:r>
              <a:rPr lang="it-IT" dirty="0"/>
              <a:t>input</a:t>
            </a:r>
          </a:p>
          <a:p>
            <a:r>
              <a:rPr lang="it-IT" dirty="0"/>
              <a:t>text</a:t>
            </a:r>
          </a:p>
          <a:p>
            <a:r>
              <a:rPr lang="it-IT" dirty="0" err="1"/>
              <a:t>textarea</a:t>
            </a:r>
            <a:endParaRPr lang="it-IT" dirty="0"/>
          </a:p>
          <a:p>
            <a:r>
              <a:rPr lang="it-IT" dirty="0" err="1"/>
              <a:t>select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Non rimpiazzati </a:t>
            </a:r>
            <a:r>
              <a:rPr lang="it-IT" dirty="0"/>
              <a:t>(non hanno dimensioni)</a:t>
            </a:r>
          </a:p>
          <a:p>
            <a:r>
              <a:rPr lang="it-IT" dirty="0"/>
              <a:t>div</a:t>
            </a:r>
          </a:p>
          <a:p>
            <a:r>
              <a:rPr lang="it-IT" dirty="0" err="1"/>
              <a:t>section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247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active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Usare la </a:t>
            </a:r>
            <a:r>
              <a:rPr lang="it-IT" dirty="0" err="1"/>
              <a:t>pseudoclasse</a:t>
            </a: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active</a:t>
            </a:r>
            <a:r>
              <a:rPr lang="it-IT" dirty="0"/>
              <a:t>. </a:t>
            </a:r>
            <a:r>
              <a:rPr lang="it-IT" b="1" dirty="0">
                <a:highlight>
                  <a:srgbClr val="FFFF00"/>
                </a:highlight>
              </a:rPr>
              <a:t>Mentre il tasto sinistro è premuto </a:t>
            </a:r>
            <a:r>
              <a:rPr lang="it-IT" dirty="0"/>
              <a:t>il link è viola e sottolineato.</a:t>
            </a:r>
          </a:p>
          <a:p>
            <a:r>
              <a:rPr lang="it-IT" b="1" dirty="0"/>
              <a:t>Codice:</a:t>
            </a:r>
            <a:endParaRPr lang="it-IT" dirty="0"/>
          </a:p>
          <a:p>
            <a:r>
              <a:rPr lang="it-IT" dirty="0"/>
              <a:t>#div2 a:active {</a:t>
            </a:r>
            <a:br>
              <a:rPr lang="it-IT" dirty="0"/>
            </a:br>
            <a:r>
              <a:rPr lang="it-IT" dirty="0"/>
              <a:t>color: </a:t>
            </a:r>
            <a:r>
              <a:rPr lang="it-IT" dirty="0" err="1"/>
              <a:t>Purple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text-</a:t>
            </a:r>
            <a:r>
              <a:rPr lang="it-IT" dirty="0" err="1"/>
              <a:t>decoration</a:t>
            </a:r>
            <a:r>
              <a:rPr lang="it-IT" dirty="0"/>
              <a:t>: </a:t>
            </a:r>
            <a:r>
              <a:rPr lang="it-IT" dirty="0" err="1"/>
              <a:t>underline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8D683F7-03E5-4C87-8286-025C2EC7DDB1}"/>
              </a:ext>
            </a:extLst>
          </p:cNvPr>
          <p:cNvSpPr/>
          <p:nvPr/>
        </p:nvSpPr>
        <p:spPr>
          <a:xfrm>
            <a:off x="1043608" y="436510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link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d2d435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visited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3e1a80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hover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active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3daf2d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01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</a:t>
            </a:r>
            <a:r>
              <a:rPr lang="it-IT" b="1" dirty="0"/>
              <a:t>:</a:t>
            </a:r>
            <a:r>
              <a:rPr lang="it-IT" b="1" dirty="0" err="1"/>
              <a:t>lang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lang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dirty="0"/>
              <a:t>La pseudo-classe seleziona gli elementi con un attributo </a:t>
            </a:r>
            <a:r>
              <a:rPr lang="it-IT" dirty="0" err="1"/>
              <a:t>lang</a:t>
            </a:r>
            <a:r>
              <a:rPr lang="it-IT" dirty="0"/>
              <a:t> aventi il valore specificato. </a:t>
            </a:r>
            <a:br>
              <a:rPr lang="it-IT" dirty="0"/>
            </a:br>
            <a:r>
              <a:rPr lang="it-IT" dirty="0"/>
              <a:t>Ora inseriamo del testo in inglese.  Dovrebbe apparire in grassetto.</a:t>
            </a:r>
          </a:p>
          <a:p>
            <a:endParaRPr lang="it-IT" b="1" dirty="0"/>
          </a:p>
          <a:p>
            <a:r>
              <a:rPr lang="it-IT" b="1" dirty="0"/>
              <a:t>Codice CSS:</a:t>
            </a:r>
            <a:endParaRPr lang="it-IT" dirty="0"/>
          </a:p>
          <a:p>
            <a:r>
              <a:rPr lang="it-IT" dirty="0"/>
              <a:t>p:lang(en) {</a:t>
            </a:r>
            <a:br>
              <a:rPr lang="it-IT" dirty="0"/>
            </a:br>
            <a:r>
              <a:rPr lang="it-IT" dirty="0"/>
              <a:t>font-</a:t>
            </a:r>
            <a:r>
              <a:rPr lang="it-IT" dirty="0" err="1"/>
              <a:t>weight</a:t>
            </a:r>
            <a:r>
              <a:rPr lang="it-IT" dirty="0"/>
              <a:t>: </a:t>
            </a:r>
            <a:r>
              <a:rPr lang="it-IT" dirty="0" err="1"/>
              <a:t>bold</a:t>
            </a:r>
            <a:r>
              <a:rPr lang="it-IT" dirty="0"/>
              <a:t>;</a:t>
            </a:r>
            <a:br>
              <a:rPr lang="it-IT" dirty="0"/>
            </a:br>
            <a:r>
              <a:rPr lang="it-IT" dirty="0"/>
              <a:t>}</a:t>
            </a:r>
          </a:p>
          <a:p>
            <a:endParaRPr lang="it-IT" b="1" dirty="0"/>
          </a:p>
          <a:p>
            <a:r>
              <a:rPr lang="it-IT" b="1" dirty="0">
                <a:highlight>
                  <a:srgbClr val="FFFF00"/>
                </a:highlight>
              </a:rPr>
              <a:t>Importante nel </a:t>
            </a:r>
            <a:r>
              <a:rPr lang="it-IT" b="1" dirty="0" err="1">
                <a:highlight>
                  <a:srgbClr val="FFFF00"/>
                </a:highlight>
              </a:rPr>
              <a:t>css</a:t>
            </a:r>
            <a:r>
              <a:rPr lang="it-IT" b="1" dirty="0">
                <a:highlight>
                  <a:srgbClr val="FFFF00"/>
                </a:highlight>
              </a:rPr>
              <a:t> non vanno gli apici [</a:t>
            </a:r>
            <a:r>
              <a:rPr lang="it-IT" dirty="0" err="1">
                <a:highlight>
                  <a:srgbClr val="FFFF00"/>
                </a:highlight>
              </a:rPr>
              <a:t>tr:lang</a:t>
            </a:r>
            <a:r>
              <a:rPr lang="it-IT" dirty="0">
                <a:highlight>
                  <a:srgbClr val="FFFF00"/>
                </a:highlight>
              </a:rPr>
              <a:t>(it)</a:t>
            </a:r>
            <a:r>
              <a:rPr lang="it-IT" b="1" dirty="0">
                <a:highlight>
                  <a:srgbClr val="FFFF00"/>
                </a:highlight>
              </a:rPr>
              <a:t>]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FE4226-A1AD-43E4-BE30-020842C67678}"/>
              </a:ext>
            </a:extLst>
          </p:cNvPr>
          <p:cNvSpPr/>
          <p:nvPr/>
        </p:nvSpPr>
        <p:spPr>
          <a:xfrm>
            <a:off x="3779912" y="5862334"/>
            <a:ext cx="669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en-US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lang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it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3e1a80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E6EF78D-C4A4-42AB-8312-9DE0E971162D}"/>
              </a:ext>
            </a:extLst>
          </p:cNvPr>
          <p:cNvSpPr/>
          <p:nvPr/>
        </p:nvSpPr>
        <p:spPr>
          <a:xfrm>
            <a:off x="778977" y="5256201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en-US" u="sng" dirty="0">
                <a:solidFill>
                  <a:srgbClr val="4B83CD"/>
                </a:solidFill>
                <a:latin typeface="Consolas" panose="020B0609020204030204" pitchFamily="49" charset="0"/>
              </a:rPr>
              <a:t>input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en-US" i="1" u="sng" dirty="0">
                <a:solidFill>
                  <a:srgbClr val="91B3E0"/>
                </a:solidFill>
                <a:latin typeface="Consolas" panose="020B0609020204030204" pitchFamily="49" charset="0"/>
              </a:rPr>
              <a:t>name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 err="1">
                <a:solidFill>
                  <a:srgbClr val="448C27"/>
                </a:solidFill>
                <a:latin typeface="Consolas" panose="020B0609020204030204" pitchFamily="49" charset="0"/>
              </a:rPr>
              <a:t>mio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en-US" i="1" u="sng" dirty="0" err="1">
                <a:solidFill>
                  <a:srgbClr val="91B3E0"/>
                </a:solidFill>
                <a:latin typeface="Consolas" panose="020B0609020204030204" pitchFamily="49" charset="0"/>
              </a:rPr>
              <a:t>lang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=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448C27"/>
                </a:solidFill>
                <a:latin typeface="Consolas" panose="020B0609020204030204" pitchFamily="49" charset="0"/>
              </a:rPr>
              <a:t>it</a:t>
            </a:r>
            <a:r>
              <a:rPr lang="en-US" u="sng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u="sng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en-US" b="0" u="sng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061262-CF69-3A86-D2C3-21278E56BBF1}"/>
              </a:ext>
            </a:extLst>
          </p:cNvPr>
          <p:cNvSpPr txBox="1"/>
          <p:nvPr/>
        </p:nvSpPr>
        <p:spPr>
          <a:xfrm>
            <a:off x="4572000" y="299695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Codice HTML:</a:t>
            </a:r>
          </a:p>
          <a:p>
            <a:r>
              <a:rPr lang="it-IT"/>
              <a:t>&lt;p lang="en"&gt;This paragraph is in English!&lt;/p&gt;</a:t>
            </a:r>
          </a:p>
          <a:p>
            <a:r>
              <a:rPr lang="it-IT" b="1"/>
              <a:t>This paragraph is in English!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00185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pseudo-classi strutturali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Precisazione: Dato un qualsiasi oggetto all'interno del DOM, se l'oggetto contiene degli elementi figli, l'indice dei figli, contrariamente ai linguaggi di programmazione, </a:t>
            </a:r>
            <a:r>
              <a:rPr lang="it-IT" dirty="0">
                <a:highlight>
                  <a:srgbClr val="FFFF00"/>
                </a:highlight>
              </a:rPr>
              <a:t>inizia da </a:t>
            </a:r>
            <a:r>
              <a:rPr lang="it-IT" sz="3600" dirty="0">
                <a:highlight>
                  <a:srgbClr val="FFFF00"/>
                </a:highlight>
              </a:rPr>
              <a:t>1</a:t>
            </a:r>
            <a:r>
              <a:rPr lang="it-IT" dirty="0">
                <a:highlight>
                  <a:srgbClr val="FFFF00"/>
                </a:highlight>
              </a:rPr>
              <a:t> e non da </a:t>
            </a:r>
            <a:r>
              <a:rPr lang="it-IT" sz="3600" dirty="0">
                <a:highlight>
                  <a:srgbClr val="FFFF00"/>
                </a:highlight>
              </a:rPr>
              <a:t>0</a:t>
            </a:r>
            <a:r>
              <a:rPr lang="it-IT" dirty="0">
                <a:highlight>
                  <a:srgbClr val="FFFF00"/>
                </a:highlight>
              </a:rPr>
              <a:t>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944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:root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b="1" dirty="0">
                <a:solidFill>
                  <a:srgbClr val="C00000"/>
                </a:solidFill>
              </a:rPr>
              <a:t>:root</a:t>
            </a:r>
          </a:p>
          <a:p>
            <a:r>
              <a:rPr lang="it-IT" dirty="0"/>
              <a:t>La pseudo-classe :root identifica </a:t>
            </a:r>
            <a:r>
              <a:rPr lang="it-IT" b="1" dirty="0"/>
              <a:t>l'elemento radice della pagina</a:t>
            </a:r>
            <a:r>
              <a:rPr lang="it-IT" dirty="0"/>
              <a:t>. Per pagine HTML l'elemento corrispondente è proprio html.</a:t>
            </a:r>
          </a:p>
          <a:p>
            <a:r>
              <a:rPr lang="it-IT" dirty="0"/>
              <a:t>Le seguenti righe di codice sono quasi equivalenti, anche se la pseudo-classe è più specifica:</a:t>
            </a:r>
          </a:p>
          <a:p>
            <a:endParaRPr lang="it-IT" dirty="0"/>
          </a:p>
          <a:p>
            <a:pPr algn="ctr"/>
            <a:r>
              <a:rPr lang="it-IT" dirty="0"/>
              <a:t>html {background-color: red; color: white}</a:t>
            </a:r>
          </a:p>
          <a:p>
            <a:pPr algn="ctr"/>
            <a:r>
              <a:rPr lang="it-IT" b="1" dirty="0">
                <a:solidFill>
                  <a:srgbClr val="C00000"/>
                </a:solidFill>
              </a:rPr>
              <a:t>:root </a:t>
            </a:r>
            <a:r>
              <a:rPr lang="it-IT" dirty="0"/>
              <a:t>{background-color: red; color: white}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6800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E:nth-child()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82752" cy="2108832"/>
          </a:xfrm>
        </p:spPr>
        <p:txBody>
          <a:bodyPr>
            <a:normAutofit/>
          </a:bodyPr>
          <a:lstStyle/>
          <a:p>
            <a:r>
              <a:rPr lang="it-IT" dirty="0"/>
              <a:t>Sicuramente la pseudo-classe più importante e interessante introdotta in questa versione. </a:t>
            </a:r>
            <a:r>
              <a:rPr lang="it-IT" b="1" dirty="0">
                <a:solidFill>
                  <a:srgbClr val="C00000"/>
                </a:solidFill>
              </a:rPr>
              <a:t>E:nth-child(n) </a:t>
            </a:r>
            <a:r>
              <a:rPr lang="it-IT" dirty="0"/>
              <a:t>identifica </a:t>
            </a:r>
            <a:r>
              <a:rPr lang="it-IT" b="1" dirty="0"/>
              <a:t>l'elemento E </a:t>
            </a:r>
            <a:r>
              <a:rPr lang="it-IT" dirty="0"/>
              <a:t>che è </a:t>
            </a:r>
            <a:r>
              <a:rPr lang="it-IT" b="1" dirty="0"/>
              <a:t>l'n-esimo figlio del suo elemento padre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43FBA58-0C08-4FBE-85BA-9D95854CFB6B}"/>
              </a:ext>
            </a:extLst>
          </p:cNvPr>
          <p:cNvSpPr/>
          <p:nvPr/>
        </p:nvSpPr>
        <p:spPr>
          <a:xfrm>
            <a:off x="457200" y="329415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sz="1400" dirty="0">
                <a:solidFill>
                  <a:srgbClr val="7A3E9D"/>
                </a:solidFill>
                <a:latin typeface="Consolas" panose="020B0609020204030204" pitchFamily="49" charset="0"/>
              </a:rPr>
              <a:t>id1 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7A3E9D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nth-child</a:t>
            </a:r>
            <a:r>
              <a:rPr lang="en-US" sz="1400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B6526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777777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: #</a:t>
            </a:r>
            <a:r>
              <a:rPr lang="en-US" sz="1400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sz="1400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it-IT" sz="1400" dirty="0"/>
              <a:t>importante: inserire </a:t>
            </a:r>
            <a:r>
              <a:rPr lang="it-IT" sz="1400" b="1" dirty="0">
                <a:highlight>
                  <a:srgbClr val="FFFF00"/>
                </a:highlight>
              </a:rPr>
              <a:t>contenitore </a:t>
            </a:r>
            <a:r>
              <a:rPr lang="it-IT" sz="1400" b="1" dirty="0" err="1">
                <a:highlight>
                  <a:srgbClr val="FFFF00"/>
                </a:highlight>
              </a:rPr>
              <a:t>selettore-figlio:nth-child</a:t>
            </a:r>
            <a:r>
              <a:rPr lang="it-IT" sz="1400" b="1" dirty="0">
                <a:highlight>
                  <a:srgbClr val="FFFF00"/>
                </a:highlight>
              </a:rPr>
              <a:t>()</a:t>
            </a:r>
            <a:endParaRPr lang="en-US" sz="1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0BA0CD4-2B8A-4C85-A57A-BE15E0497C73}"/>
              </a:ext>
            </a:extLst>
          </p:cNvPr>
          <p:cNvSpPr/>
          <p:nvPr/>
        </p:nvSpPr>
        <p:spPr>
          <a:xfrm>
            <a:off x="539552" y="4116634"/>
            <a:ext cx="33873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 </a:t>
            </a:r>
            <a:r>
              <a:rPr lang="it-IT" sz="1400" i="1" dirty="0">
                <a:solidFill>
                  <a:srgbClr val="91B3E0"/>
                </a:solidFill>
                <a:latin typeface="Consolas" panose="020B0609020204030204" pitchFamily="49" charset="0"/>
              </a:rPr>
              <a:t>id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448C27"/>
                </a:solidFill>
                <a:latin typeface="Consolas" panose="020B0609020204030204" pitchFamily="49" charset="0"/>
              </a:rPr>
              <a:t>id1</a:t>
            </a:r>
            <a:r>
              <a:rPr lang="it-IT" sz="14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figlio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nipote di p1</a:t>
            </a: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pronipote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2 figlio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div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r>
              <a:rPr lang="it-IT" sz="1400" dirty="0">
                <a:solidFill>
                  <a:srgbClr val="333333"/>
                </a:solidFill>
                <a:latin typeface="Consolas" panose="020B0609020204030204" pitchFamily="49" charset="0"/>
              </a:rPr>
              <a:t>fratello di p1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&lt;/</a:t>
            </a:r>
            <a:r>
              <a:rPr lang="it-IT" sz="1400" dirty="0">
                <a:solidFill>
                  <a:srgbClr val="4B83CD"/>
                </a:solidFill>
                <a:latin typeface="Consolas" panose="020B0609020204030204" pitchFamily="49" charset="0"/>
              </a:rPr>
              <a:t>p</a:t>
            </a:r>
            <a:r>
              <a:rPr lang="it-IT" sz="1400" dirty="0">
                <a:solidFill>
                  <a:srgbClr val="91B3E0"/>
                </a:solidFill>
                <a:latin typeface="Consolas" panose="020B0609020204030204" pitchFamily="49" charset="0"/>
              </a:rPr>
              <a:t>&gt;</a:t>
            </a:r>
            <a:endParaRPr lang="it-IT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F62EC4B-F3DE-FD3F-E06C-8B2AA568F49B}"/>
              </a:ext>
            </a:extLst>
          </p:cNvPr>
          <p:cNvSpPr txBox="1"/>
          <p:nvPr/>
        </p:nvSpPr>
        <p:spPr>
          <a:xfrm>
            <a:off x="5029200" y="674400"/>
            <a:ext cx="2016224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&gt;Cognome&lt;/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&gt;Nome&lt;/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Eta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&gt;Rossi&lt;/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&gt;Mario&lt;/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&gt;23&lt;/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&gt;Verdi&lt;/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&gt;Luca&lt;/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&gt;33&lt;/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&gt;Bianchi&lt;/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&gt;Federica&lt;/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&gt;24&lt;/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&gt;Ferrari&lt;/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&gt;Luana&lt;/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&gt;23&lt;/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&gt;Esposito&lt;/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&gt;Giovanni&lt;/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  &lt;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&gt;43&lt;/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&lt;/</a:t>
            </a:r>
            <a:r>
              <a:rPr lang="it-IT" sz="11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it-IT" sz="11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4BE4155-1D9B-A97D-30F8-3634B0F1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109" y="4152257"/>
            <a:ext cx="1762371" cy="167663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76A63E-5086-1FC2-C318-E5F201215B51}"/>
              </a:ext>
            </a:extLst>
          </p:cNvPr>
          <p:cNvSpPr txBox="1"/>
          <p:nvPr/>
        </p:nvSpPr>
        <p:spPr>
          <a:xfrm>
            <a:off x="6732241" y="1705296"/>
            <a:ext cx="21602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tr:nth-child</a:t>
            </a:r>
            <a:r>
              <a:rPr lang="it-IT" sz="1400" b="1" dirty="0"/>
              <a:t>(4) </a:t>
            </a:r>
            <a:r>
              <a:rPr lang="it-IT" sz="1400" dirty="0"/>
              <a:t>{background-color: </a:t>
            </a:r>
            <a:r>
              <a:rPr lang="it-IT" sz="1400" dirty="0" err="1"/>
              <a:t>yellow</a:t>
            </a:r>
            <a:r>
              <a:rPr lang="it-IT" sz="1400" dirty="0"/>
              <a:t>}</a:t>
            </a:r>
          </a:p>
          <a:p>
            <a:r>
              <a:rPr lang="it-IT" sz="1400" dirty="0"/>
              <a:t>Cercherà il </a:t>
            </a:r>
            <a:r>
              <a:rPr lang="it-IT" sz="1400" dirty="0" err="1"/>
              <a:t>tr</a:t>
            </a:r>
            <a:r>
              <a:rPr lang="it-IT" sz="1400" dirty="0"/>
              <a:t> che è quarto figlio di </a:t>
            </a:r>
            <a:r>
              <a:rPr lang="it-IT" sz="1400" dirty="0" err="1"/>
              <a:t>table</a:t>
            </a:r>
            <a:r>
              <a:rPr lang="it-IT" sz="1400" dirty="0"/>
              <a:t> (elemento contenitore)</a:t>
            </a:r>
          </a:p>
        </p:txBody>
      </p:sp>
    </p:spTree>
    <p:extLst>
      <p:ext uri="{BB962C8B-B14F-4D97-AF65-F5344CB8AC3E}">
        <p14:creationId xmlns:p14="http://schemas.microsoft.com/office/powerpoint/2010/main" val="3605777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E:nth-child() </a:t>
            </a:r>
            <a:r>
              <a:rPr lang="it-IT" dirty="0" err="1"/>
              <a:t>even</a:t>
            </a:r>
            <a:r>
              <a:rPr lang="it-IT" dirty="0"/>
              <a:t>=pari – </a:t>
            </a:r>
            <a:r>
              <a:rPr lang="it-IT" dirty="0" err="1"/>
              <a:t>odd</a:t>
            </a:r>
            <a:r>
              <a:rPr lang="it-IT" dirty="0"/>
              <a:t>=dispari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colorare in maniera alternata le righe di una tabella per migliorarne la leggibilità e l'estetica</a:t>
            </a:r>
          </a:p>
          <a:p>
            <a:r>
              <a:rPr lang="it-IT" dirty="0" err="1"/>
              <a:t>tr</a:t>
            </a:r>
            <a:r>
              <a:rPr lang="it-IT" dirty="0"/>
              <a:t> </a:t>
            </a:r>
            <a:r>
              <a:rPr lang="it-IT" dirty="0" err="1"/>
              <a:t>td</a:t>
            </a:r>
            <a:r>
              <a:rPr lang="it-IT" dirty="0"/>
              <a:t> {</a:t>
            </a:r>
            <a:r>
              <a:rPr lang="it-IT" b="1" dirty="0">
                <a:solidFill>
                  <a:srgbClr val="C00000"/>
                </a:solidFill>
              </a:rPr>
              <a:t>background-color</a:t>
            </a:r>
            <a:r>
              <a:rPr lang="it-IT" dirty="0"/>
              <a:t>: #DBEEF4}</a:t>
            </a:r>
          </a:p>
          <a:p>
            <a:r>
              <a:rPr lang="it-IT" dirty="0" err="1"/>
              <a:t>tr:nth-child</a:t>
            </a:r>
            <a:r>
              <a:rPr lang="it-IT" dirty="0"/>
              <a:t>(</a:t>
            </a:r>
            <a:r>
              <a:rPr lang="it-IT" b="1" dirty="0" err="1">
                <a:solidFill>
                  <a:srgbClr val="C00000"/>
                </a:solidFill>
              </a:rPr>
              <a:t>odd</a:t>
            </a:r>
            <a:r>
              <a:rPr lang="it-IT" dirty="0"/>
              <a:t>) {background-color: #EDF6FB}</a:t>
            </a:r>
          </a:p>
          <a:p>
            <a:r>
              <a:rPr lang="it-IT" dirty="0" err="1"/>
              <a:t>tr:nth-child</a:t>
            </a:r>
            <a:r>
              <a:rPr lang="it-IT" dirty="0"/>
              <a:t>(</a:t>
            </a:r>
            <a:r>
              <a:rPr lang="it-IT" b="1" u="sng" dirty="0" err="1">
                <a:solidFill>
                  <a:srgbClr val="C00000"/>
                </a:solidFill>
              </a:rPr>
              <a:t>even</a:t>
            </a:r>
            <a:r>
              <a:rPr lang="it-IT" dirty="0"/>
              <a:t>) {background-color: #EDF6FB}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FAEE7AF-4B29-4D61-A478-4533EC6AEFB8}"/>
              </a:ext>
            </a:extLst>
          </p:cNvPr>
          <p:cNvSpPr/>
          <p:nvPr/>
        </p:nvSpPr>
        <p:spPr>
          <a:xfrm>
            <a:off x="1835696" y="384117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nth-child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odd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a8121e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74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ighlight>
                  <a:srgbClr val="FFFF00"/>
                </a:highlight>
              </a:rPr>
              <a:t>E</a:t>
            </a:r>
            <a:r>
              <a:rPr lang="it-IT" dirty="0"/>
              <a:t>:nth-last-child()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Funzionamento identico alla pseudo-classe precedente, </a:t>
            </a:r>
            <a:r>
              <a:rPr lang="it-IT" b="1" dirty="0"/>
              <a:t>E:</a:t>
            </a:r>
            <a:r>
              <a:rPr lang="it-IT" b="1" dirty="0">
                <a:solidFill>
                  <a:srgbClr val="C00000"/>
                </a:solidFill>
              </a:rPr>
              <a:t>nth-last-child(n) </a:t>
            </a:r>
            <a:r>
              <a:rPr lang="it-IT" dirty="0"/>
              <a:t>identifica l'elemento E che è </a:t>
            </a:r>
            <a:r>
              <a:rPr lang="it-IT" b="1" dirty="0"/>
              <a:t>l'n-esimo figlio del suo elemento padre </a:t>
            </a:r>
            <a:r>
              <a:rPr lang="it-IT" b="1" u="sng" dirty="0"/>
              <a:t>partendo dall'ultimo fratello di E</a:t>
            </a:r>
          </a:p>
          <a:p>
            <a:endParaRPr lang="it-IT" b="1" u="sng" dirty="0"/>
          </a:p>
          <a:p>
            <a:r>
              <a:rPr lang="en-US" b="1" dirty="0" err="1">
                <a:solidFill>
                  <a:srgbClr val="C00000"/>
                </a:solidFill>
              </a:rPr>
              <a:t>tr:nth-last-child</a:t>
            </a:r>
            <a:r>
              <a:rPr lang="en-US" b="1" dirty="0">
                <a:solidFill>
                  <a:srgbClr val="C00000"/>
                </a:solidFill>
              </a:rPr>
              <a:t>(2) </a:t>
            </a:r>
            <a:r>
              <a:rPr lang="en-US" dirty="0"/>
              <a:t>{ background-color: yellow} </a:t>
            </a:r>
          </a:p>
          <a:p>
            <a:r>
              <a:rPr lang="it-IT" dirty="0"/>
              <a:t>evidenzierà il 1 e 2 </a:t>
            </a:r>
            <a:r>
              <a:rPr lang="it-IT" dirty="0" err="1"/>
              <a:t>td</a:t>
            </a:r>
            <a:r>
              <a:rPr lang="it-IT" dirty="0"/>
              <a:t> riga a partire dall'ultimo elemento fratello.</a:t>
            </a:r>
          </a:p>
          <a:p>
            <a:endParaRPr lang="it-IT" dirty="0"/>
          </a:p>
          <a:p>
            <a:r>
              <a:rPr lang="en-US" dirty="0" err="1"/>
              <a:t>hgroup</a:t>
            </a:r>
            <a:r>
              <a:rPr lang="en-US" dirty="0"/>
              <a:t> h1:nth-last-child(2){ /*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penultimo</a:t>
            </a:r>
            <a:r>
              <a:rPr lang="en-US" dirty="0"/>
              <a:t>*/</a:t>
            </a:r>
          </a:p>
          <a:p>
            <a:r>
              <a:rPr lang="en-US" dirty="0"/>
              <a:t>background-color: brown;</a:t>
            </a:r>
          </a:p>
          <a:p>
            <a:r>
              <a:rPr lang="en-US" dirty="0"/>
              <a:t>}</a:t>
            </a:r>
          </a:p>
          <a:p>
            <a:endParaRPr lang="it-IT" dirty="0"/>
          </a:p>
          <a:p>
            <a:r>
              <a:rPr lang="it-IT" dirty="0">
                <a:highlight>
                  <a:srgbClr val="FFFF00"/>
                </a:highlight>
              </a:rPr>
              <a:t>1=ultimo elemento</a:t>
            </a:r>
          </a:p>
          <a:p>
            <a:r>
              <a:rPr lang="it-IT" dirty="0">
                <a:highlight>
                  <a:srgbClr val="FFFF00"/>
                </a:highlight>
              </a:rPr>
              <a:t>2=penultimo elemento</a:t>
            </a:r>
          </a:p>
          <a:p>
            <a:r>
              <a:rPr lang="it-IT" dirty="0">
                <a:highlight>
                  <a:srgbClr val="FFFF00"/>
                </a:highlight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432168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71E1C-1D7F-4B74-8B4C-D3024AFD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E:last-child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2AE02-982A-475E-8896-249BA4A95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7620000" cy="4800600"/>
          </a:xfrm>
        </p:spPr>
        <p:txBody>
          <a:bodyPr>
            <a:normAutofit/>
          </a:bodyPr>
          <a:lstStyle/>
          <a:p>
            <a:r>
              <a:rPr lang="it-IT" dirty="0"/>
              <a:t>Questa pseudo-classe seleziona l'elemento E che è </a:t>
            </a:r>
            <a:r>
              <a:rPr lang="it-IT" b="1" dirty="0"/>
              <a:t>l'ultimo figlio del suo elemento genitore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Il funzionamento è molto semplice. Continuando a utilizzare la tabella precedente, la seguente regola CSS:</a:t>
            </a:r>
          </a:p>
          <a:p>
            <a:endParaRPr lang="it-IT" dirty="0"/>
          </a:p>
          <a:p>
            <a:r>
              <a:rPr lang="it-IT" b="1" dirty="0" err="1">
                <a:solidFill>
                  <a:srgbClr val="C00000"/>
                </a:solidFill>
              </a:rPr>
              <a:t>tr:last-child</a:t>
            </a:r>
            <a:r>
              <a:rPr lang="it-IT" dirty="0"/>
              <a:t> {background-color: </a:t>
            </a:r>
            <a:r>
              <a:rPr lang="it-IT" dirty="0" err="1"/>
              <a:t>yellow</a:t>
            </a:r>
            <a:r>
              <a:rPr lang="it-IT" dirty="0"/>
              <a:t>}</a:t>
            </a:r>
          </a:p>
          <a:p>
            <a:pPr marL="0" indent="0">
              <a:buNone/>
            </a:pPr>
            <a:r>
              <a:rPr lang="it-IT" dirty="0">
                <a:highlight>
                  <a:srgbClr val="FFFF00"/>
                </a:highlight>
              </a:rPr>
              <a:t>importante: last-</a:t>
            </a:r>
            <a:r>
              <a:rPr lang="it-IT" dirty="0" err="1">
                <a:highlight>
                  <a:srgbClr val="FFFF00"/>
                </a:highlight>
              </a:rPr>
              <a:t>child</a:t>
            </a:r>
            <a:r>
              <a:rPr lang="it-IT" dirty="0">
                <a:highlight>
                  <a:srgbClr val="FFFF00"/>
                </a:highlight>
              </a:rPr>
              <a:t> non ha () finali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7AA89F1-F202-4DAA-9135-04083414ED8D}"/>
              </a:ext>
            </a:extLst>
          </p:cNvPr>
          <p:cNvSpPr/>
          <p:nvPr/>
        </p:nvSpPr>
        <p:spPr>
          <a:xfrm>
            <a:off x="899592" y="4941169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last-child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28c213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14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B95C97-EF00-4CD1-A343-CBB7EB48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E:empty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318D7E-3A98-4857-8AC8-7C7BA691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504989"/>
            <a:ext cx="8280919" cy="450423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it-IT" dirty="0"/>
              <a:t>Questa pseudo-classe identifica ogni </a:t>
            </a:r>
            <a:r>
              <a:rPr lang="it-IT" b="1" dirty="0"/>
              <a:t>elemento E che </a:t>
            </a:r>
            <a:r>
              <a:rPr lang="it-IT" b="1" dirty="0">
                <a:highlight>
                  <a:srgbClr val="00FFFF"/>
                </a:highlight>
              </a:rPr>
              <a:t>non contiene figli</a:t>
            </a:r>
            <a:r>
              <a:rPr lang="it-IT" dirty="0"/>
              <a:t>. E:</a:t>
            </a:r>
            <a:r>
              <a:rPr lang="it-IT" b="1" dirty="0">
                <a:solidFill>
                  <a:srgbClr val="C00000"/>
                </a:solidFill>
              </a:rPr>
              <a:t>empty</a:t>
            </a:r>
            <a:r>
              <a:rPr lang="it-IT" dirty="0"/>
              <a:t> include anche i </a:t>
            </a:r>
            <a:r>
              <a:rPr lang="it-IT" b="1" dirty="0"/>
              <a:t>nodi di testo</a:t>
            </a:r>
            <a:r>
              <a:rPr lang="it-IT" dirty="0"/>
              <a:t>. Quindi, un semplice paragrafo che contiene del testo al suo interno non corrisponderà.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Data la regola CSS</a:t>
            </a:r>
          </a:p>
          <a:p>
            <a:pPr marL="0" indent="0">
              <a:buNone/>
            </a:pPr>
            <a:r>
              <a:rPr lang="it-IT" dirty="0"/>
              <a:t>p</a:t>
            </a:r>
            <a:r>
              <a:rPr lang="it-IT" b="1" dirty="0">
                <a:solidFill>
                  <a:srgbClr val="C00000"/>
                </a:solidFill>
              </a:rPr>
              <a:t>:empty</a:t>
            </a:r>
            <a:r>
              <a:rPr lang="it-IT" dirty="0"/>
              <a:t> {background-color: </a:t>
            </a:r>
            <a:r>
              <a:rPr lang="it-IT" dirty="0" err="1"/>
              <a:t>yellow</a:t>
            </a:r>
            <a:r>
              <a:rPr lang="it-IT" dirty="0"/>
              <a:t>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dei seguenti paragrafi, solo il primo corrisponderà: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1700" b="1" dirty="0"/>
              <a:t>HTML</a:t>
            </a:r>
          </a:p>
          <a:p>
            <a:pPr marL="0" indent="0">
              <a:buNone/>
            </a:pPr>
            <a:endParaRPr lang="it-IT" sz="1700" b="1" dirty="0"/>
          </a:p>
          <a:p>
            <a:pPr marL="0" indent="0">
              <a:buNone/>
            </a:pPr>
            <a:r>
              <a:rPr lang="it-IT" sz="1700" dirty="0">
                <a:highlight>
                  <a:srgbClr val="FFFF00"/>
                </a:highlight>
              </a:rPr>
              <a:t>&lt;h1&gt;&lt;/h1&gt;</a:t>
            </a:r>
          </a:p>
          <a:p>
            <a:pPr marL="0" indent="0">
              <a:buNone/>
            </a:pPr>
            <a:r>
              <a:rPr lang="it-IT" sz="1700" dirty="0"/>
              <a:t>&lt;h1&gt;&lt;</a:t>
            </a:r>
            <a:r>
              <a:rPr lang="it-IT" sz="1700" dirty="0" err="1"/>
              <a:t>span</a:t>
            </a:r>
            <a:r>
              <a:rPr lang="it-IT" sz="1700" dirty="0"/>
              <a:t>&gt;&lt;/</a:t>
            </a:r>
            <a:r>
              <a:rPr lang="it-IT" sz="1700" dirty="0" err="1"/>
              <a:t>span</a:t>
            </a:r>
            <a:r>
              <a:rPr lang="it-IT" sz="1700" dirty="0"/>
              <a:t>&gt;&lt;/h1&gt;</a:t>
            </a:r>
          </a:p>
          <a:p>
            <a:pPr marL="0" indent="0">
              <a:buNone/>
            </a:pPr>
            <a:r>
              <a:rPr lang="it-IT" sz="1700" dirty="0"/>
              <a:t>&lt;h1&gt;</a:t>
            </a:r>
            <a:r>
              <a:rPr lang="it-IT" sz="1700" dirty="0" err="1"/>
              <a:t>Lorem</a:t>
            </a:r>
            <a:r>
              <a:rPr lang="it-IT" sz="1700" dirty="0"/>
              <a:t> ipsum&lt;/h1&gt;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211D4D-1DFD-9E29-BFC2-72A600C98C7D}"/>
              </a:ext>
            </a:extLst>
          </p:cNvPr>
          <p:cNvSpPr txBox="1"/>
          <p:nvPr/>
        </p:nvSpPr>
        <p:spPr>
          <a:xfrm>
            <a:off x="5004048" y="4135453"/>
            <a:ext cx="4320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600" b="1" dirty="0"/>
              <a:t>CSS</a:t>
            </a:r>
          </a:p>
          <a:p>
            <a:pPr marL="0" indent="0">
              <a:buNone/>
            </a:pPr>
            <a:r>
              <a:rPr lang="it-IT" sz="1600" dirty="0"/>
              <a:t>h1:empty{</a:t>
            </a:r>
          </a:p>
          <a:p>
            <a:pPr marL="0" indent="0">
              <a:buNone/>
            </a:pPr>
            <a:r>
              <a:rPr lang="it-IT" sz="1600" dirty="0"/>
              <a:t>background-color: </a:t>
            </a:r>
            <a:r>
              <a:rPr lang="it-IT" sz="1600" dirty="0" err="1"/>
              <a:t>brown</a:t>
            </a:r>
            <a:r>
              <a:rPr lang="it-IT" sz="1600" dirty="0"/>
              <a:t>;</a:t>
            </a:r>
          </a:p>
          <a:p>
            <a:pPr marL="0" indent="0">
              <a:buNone/>
            </a:pPr>
            <a:r>
              <a:rPr lang="it-IT" sz="1600" dirty="0"/>
              <a:t>}</a:t>
            </a:r>
          </a:p>
          <a:p>
            <a:pPr marL="0" indent="0">
              <a:buNone/>
            </a:pPr>
            <a:r>
              <a:rPr lang="it-IT" sz="1600" dirty="0"/>
              <a:t>h1{</a:t>
            </a:r>
          </a:p>
          <a:p>
            <a:pPr marL="0" indent="0">
              <a:buNone/>
            </a:pPr>
            <a:r>
              <a:rPr lang="it-IT" sz="1600" dirty="0" err="1"/>
              <a:t>width</a:t>
            </a:r>
            <a:r>
              <a:rPr lang="it-IT" sz="1600" dirty="0"/>
              <a:t>: 200px;</a:t>
            </a:r>
          </a:p>
          <a:p>
            <a:pPr marL="0" indent="0">
              <a:buNone/>
            </a:pPr>
            <a:r>
              <a:rPr lang="it-IT" sz="1600" dirty="0"/>
              <a:t>border:1px </a:t>
            </a:r>
            <a:r>
              <a:rPr lang="it-IT" sz="1600" dirty="0" err="1"/>
              <a:t>solid</a:t>
            </a:r>
            <a:r>
              <a:rPr lang="it-IT" sz="1600" dirty="0"/>
              <a:t> black;</a:t>
            </a:r>
          </a:p>
          <a:p>
            <a:pPr marL="0" indent="0">
              <a:buNone/>
            </a:pPr>
            <a:r>
              <a:rPr lang="it-IT" sz="1600" dirty="0" err="1"/>
              <a:t>height</a:t>
            </a:r>
            <a:r>
              <a:rPr lang="it-IT" sz="1600" dirty="0"/>
              <a:t>: 50px;}</a:t>
            </a:r>
          </a:p>
        </p:txBody>
      </p:sp>
    </p:spTree>
    <p:extLst>
      <p:ext uri="{BB962C8B-B14F-4D97-AF65-F5344CB8AC3E}">
        <p14:creationId xmlns:p14="http://schemas.microsoft.com/office/powerpoint/2010/main" val="3200873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3A7540-A947-4965-A788-3AA5835B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E:not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09499-5B84-432F-9B56-6B0E9EC0D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Identifica tutti gli elementi di tipo E che </a:t>
            </a:r>
            <a:r>
              <a:rPr lang="it-IT" b="1" u="sng" dirty="0"/>
              <a:t>non coincidono con il selettore</a:t>
            </a:r>
            <a:r>
              <a:rPr lang="it-IT" dirty="0"/>
              <a:t> contenuto all'interno del 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b="1" dirty="0" err="1">
                <a:solidFill>
                  <a:srgbClr val="C00000"/>
                </a:solidFill>
              </a:rPr>
              <a:t>not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Cerchiamo di chiarire il concetto con qualche esempio. E partiamo da questo codice </a:t>
            </a:r>
            <a:r>
              <a:rPr lang="it-IT" b="1" dirty="0"/>
              <a:t>HTML</a:t>
            </a:r>
            <a:r>
              <a:rPr lang="it-IT" dirty="0"/>
              <a:t>:</a:t>
            </a:r>
          </a:p>
          <a:p>
            <a:r>
              <a:rPr lang="it-IT" sz="1600" dirty="0"/>
              <a:t>&lt;div class="nero"&gt;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&lt;/div&gt;</a:t>
            </a:r>
          </a:p>
          <a:p>
            <a:r>
              <a:rPr lang="it-IT" sz="1600" dirty="0"/>
              <a:t>&lt;div class="rosso"&gt;</a:t>
            </a:r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r>
              <a:rPr lang="it-IT" sz="1600" dirty="0"/>
              <a:t>&lt;/div&gt;</a:t>
            </a:r>
          </a:p>
          <a:p>
            <a:endParaRPr lang="it-IT" dirty="0"/>
          </a:p>
          <a:p>
            <a:r>
              <a:rPr lang="it-IT" dirty="0"/>
              <a:t>Usando questo codice </a:t>
            </a:r>
            <a:r>
              <a:rPr lang="it-IT" b="1" dirty="0"/>
              <a:t>CSS</a:t>
            </a:r>
            <a:r>
              <a:rPr lang="it-IT" dirty="0"/>
              <a:t>:</a:t>
            </a:r>
          </a:p>
          <a:p>
            <a:r>
              <a:rPr lang="it-IT" sz="1600" dirty="0" err="1"/>
              <a:t>div</a:t>
            </a:r>
            <a:r>
              <a:rPr lang="it-IT" sz="1600" dirty="0" err="1">
                <a:highlight>
                  <a:srgbClr val="FFFF00"/>
                </a:highlight>
              </a:rPr>
              <a:t>:not</a:t>
            </a:r>
            <a:r>
              <a:rPr lang="it-IT" sz="1600" dirty="0"/>
              <a:t>(.nero) {color: red}</a:t>
            </a:r>
          </a:p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1AC4BAF-9C95-44C1-B222-43DE74497950}"/>
              </a:ext>
            </a:extLst>
          </p:cNvPr>
          <p:cNvSpPr/>
          <p:nvPr/>
        </p:nvSpPr>
        <p:spPr>
          <a:xfrm>
            <a:off x="395536" y="5373216"/>
            <a:ext cx="8478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id1 p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mia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28c213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C9A971-C277-E8F9-EE0B-3AAFF365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493459"/>
            <a:ext cx="1362265" cy="69542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4046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853EB-0737-44E9-A0B6-BB9AE2721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Elementi Padri e figli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98F22-DFBF-405D-9201-4A71287A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elemento si dice </a:t>
            </a:r>
            <a:r>
              <a:rPr lang="it-IT" b="1" dirty="0">
                <a:highlight>
                  <a:srgbClr val="FFFF00"/>
                </a:highlight>
              </a:rPr>
              <a:t>genitore</a:t>
            </a:r>
            <a:r>
              <a:rPr lang="it-IT" dirty="0"/>
              <a:t> (</a:t>
            </a:r>
            <a:r>
              <a:rPr lang="it-IT" b="1" dirty="0" err="1"/>
              <a:t>parent</a:t>
            </a:r>
            <a:r>
              <a:rPr lang="it-IT" dirty="0"/>
              <a:t>) quando contiene altri elementi. Si dice </a:t>
            </a:r>
            <a:r>
              <a:rPr lang="it-IT" b="1" dirty="0">
                <a:highlight>
                  <a:srgbClr val="FFFF00"/>
                </a:highlight>
              </a:rPr>
              <a:t>figlio</a:t>
            </a:r>
            <a:r>
              <a:rPr lang="it-IT" dirty="0"/>
              <a:t> (</a:t>
            </a:r>
            <a:r>
              <a:rPr lang="it-IT" b="1" dirty="0" err="1"/>
              <a:t>child</a:t>
            </a:r>
            <a:r>
              <a:rPr lang="it-IT" dirty="0"/>
              <a:t>) quando è racchiuso in un altro elemento</a:t>
            </a:r>
          </a:p>
          <a:p>
            <a:endParaRPr lang="it-IT" dirty="0"/>
          </a:p>
          <a:p>
            <a:r>
              <a:rPr lang="it-IT" dirty="0"/>
              <a:t>Se si scende di due livelli: diciamo allora che è un </a:t>
            </a:r>
            <a:r>
              <a:rPr lang="it-IT" b="1" dirty="0">
                <a:highlight>
                  <a:srgbClr val="FFFF00"/>
                </a:highlight>
              </a:rPr>
              <a:t>antenato</a:t>
            </a:r>
            <a:r>
              <a:rPr lang="it-IT" dirty="0"/>
              <a:t>  e che questo è rispetto al primo un discendente.</a:t>
            </a:r>
          </a:p>
          <a:p>
            <a:endParaRPr lang="it-IT" dirty="0"/>
          </a:p>
          <a:p>
            <a:r>
              <a:rPr lang="it-IT" dirty="0"/>
              <a:t>Gli elementi che sono posti sullo stesso livello, ovvero quelli che hanno lo stesso genitore, si dicono </a:t>
            </a:r>
            <a:r>
              <a:rPr lang="it-IT" b="1" dirty="0">
                <a:highlight>
                  <a:srgbClr val="FFFF00"/>
                </a:highlight>
              </a:rPr>
              <a:t>fratelli</a:t>
            </a:r>
            <a:r>
              <a:rPr lang="it-IT" dirty="0"/>
              <a:t> (</a:t>
            </a:r>
            <a:r>
              <a:rPr lang="it-IT" dirty="0" err="1"/>
              <a:t>ingl</a:t>
            </a:r>
            <a:r>
              <a:rPr lang="it-IT" dirty="0"/>
              <a:t>: </a:t>
            </a:r>
            <a:r>
              <a:rPr lang="it-IT" dirty="0" err="1"/>
              <a:t>siblings</a:t>
            </a:r>
            <a:r>
              <a:rPr lang="it-IT" dirty="0"/>
              <a:t>).</a:t>
            </a:r>
          </a:p>
          <a:p>
            <a:endParaRPr lang="it-IT" dirty="0"/>
          </a:p>
          <a:p>
            <a:r>
              <a:rPr lang="it-IT" dirty="0"/>
              <a:t>Il capostipite (quello che non ha padri [&lt;html&gt;]) si dice che è </a:t>
            </a:r>
            <a:r>
              <a:rPr lang="it-IT" b="1" dirty="0"/>
              <a:t>l’elemento </a:t>
            </a:r>
            <a:r>
              <a:rPr lang="it-IT" b="1" dirty="0">
                <a:highlight>
                  <a:srgbClr val="FFFF00"/>
                </a:highlight>
              </a:rPr>
              <a:t>radice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082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E:enabled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E:enabled </a:t>
            </a:r>
            <a:r>
              <a:rPr lang="it-IT" dirty="0"/>
              <a:t>seleziona </a:t>
            </a:r>
            <a:r>
              <a:rPr lang="it-IT" b="1" dirty="0"/>
              <a:t>tutti gli oggetti </a:t>
            </a:r>
            <a:r>
              <a:rPr lang="it-IT" dirty="0"/>
              <a:t>di tipo E che sono </a:t>
            </a:r>
            <a:r>
              <a:rPr lang="it-IT" b="1" dirty="0"/>
              <a:t>abilitati all'interno di un'interfaccia utente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Dati i seguenti </a:t>
            </a:r>
            <a:r>
              <a:rPr lang="it-IT" b="1" u="sng" dirty="0"/>
              <a:t>campi di input</a:t>
            </a:r>
          </a:p>
          <a:p>
            <a:endParaRPr lang="it-IT" dirty="0"/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="Nome" /&gt;</a:t>
            </a:r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="Cognome" /&gt;</a:t>
            </a:r>
          </a:p>
          <a:p>
            <a:r>
              <a:rPr lang="it-IT" dirty="0"/>
              <a:t>&lt;input </a:t>
            </a:r>
            <a:r>
              <a:rPr lang="it-IT" dirty="0" err="1"/>
              <a:t>type</a:t>
            </a:r>
            <a:r>
              <a:rPr lang="it-IT" dirty="0"/>
              <a:t>="text" </a:t>
            </a:r>
            <a:r>
              <a:rPr lang="it-IT" dirty="0" err="1"/>
              <a:t>value</a:t>
            </a:r>
            <a:r>
              <a:rPr lang="it-IT" dirty="0"/>
              <a:t>="Indirizzo" </a:t>
            </a:r>
            <a:r>
              <a:rPr lang="it-IT" dirty="0" err="1"/>
              <a:t>disabled</a:t>
            </a:r>
            <a:r>
              <a:rPr lang="it-IT" dirty="0"/>
              <a:t>="</a:t>
            </a:r>
            <a:r>
              <a:rPr lang="it-IT" dirty="0" err="1"/>
              <a:t>disabled</a:t>
            </a:r>
            <a:r>
              <a:rPr lang="it-IT" dirty="0"/>
              <a:t>" /&gt;</a:t>
            </a:r>
          </a:p>
          <a:p>
            <a:endParaRPr lang="it-IT" dirty="0"/>
          </a:p>
          <a:p>
            <a:r>
              <a:rPr lang="it-IT" dirty="0"/>
              <a:t>questo </a:t>
            </a:r>
            <a:r>
              <a:rPr lang="it-IT" u="sng" dirty="0"/>
              <a:t>codice </a:t>
            </a:r>
            <a:r>
              <a:rPr lang="it-IT" b="1" u="sng" dirty="0"/>
              <a:t>CSS</a:t>
            </a:r>
            <a:r>
              <a:rPr lang="it-IT" b="1" dirty="0"/>
              <a:t>:</a:t>
            </a:r>
          </a:p>
          <a:p>
            <a:endParaRPr lang="it-IT" dirty="0"/>
          </a:p>
          <a:p>
            <a:r>
              <a:rPr lang="it-IT" dirty="0" err="1"/>
              <a:t>input:enabled</a:t>
            </a:r>
            <a:r>
              <a:rPr lang="it-IT" dirty="0"/>
              <a:t> {</a:t>
            </a:r>
            <a:r>
              <a:rPr lang="it-IT" dirty="0" err="1"/>
              <a:t>color:red</a:t>
            </a:r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assegnerà il colore rosso per il testo </a:t>
            </a:r>
            <a:r>
              <a:rPr lang="it-IT" b="1" dirty="0"/>
              <a:t>solo ai campi abilitati</a:t>
            </a:r>
            <a:r>
              <a:rPr lang="it-IT" dirty="0"/>
              <a:t>, ignorando gli altri.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4484B0-B1E7-6350-A0AB-27727C7C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365104"/>
            <a:ext cx="5677692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8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E:disabled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Il selettore </a:t>
            </a:r>
            <a:r>
              <a:rPr lang="it-IT" b="1" dirty="0">
                <a:solidFill>
                  <a:srgbClr val="C00000"/>
                </a:solidFill>
              </a:rPr>
              <a:t>E:disabled </a:t>
            </a:r>
            <a:r>
              <a:rPr lang="it-IT" dirty="0"/>
              <a:t>è il contrario della pseudo-classe vista in precedenza. Esso infatti seleziona </a:t>
            </a:r>
            <a:r>
              <a:rPr lang="it-IT" b="1" dirty="0"/>
              <a:t>tutti gli elementi </a:t>
            </a:r>
            <a:r>
              <a:rPr lang="it-IT" dirty="0"/>
              <a:t>di tipo </a:t>
            </a:r>
            <a:r>
              <a:rPr lang="it-IT" b="1" dirty="0"/>
              <a:t>E</a:t>
            </a:r>
            <a:r>
              <a:rPr lang="it-IT" dirty="0"/>
              <a:t> che sono </a:t>
            </a:r>
            <a:r>
              <a:rPr lang="it-IT" b="1" dirty="0"/>
              <a:t>disabilitati </a:t>
            </a:r>
            <a:r>
              <a:rPr lang="it-IT" dirty="0"/>
              <a:t>all'interno di un'interfaccia utente.</a:t>
            </a:r>
          </a:p>
          <a:p>
            <a:endParaRPr lang="it-IT" dirty="0"/>
          </a:p>
          <a:p>
            <a:r>
              <a:rPr lang="it-IT" dirty="0"/>
              <a:t>Dato lo stesso esempio precedente, un codice come il seguente</a:t>
            </a:r>
          </a:p>
          <a:p>
            <a:endParaRPr lang="it-IT" dirty="0"/>
          </a:p>
          <a:p>
            <a:r>
              <a:rPr lang="it-IT" dirty="0" err="1"/>
              <a:t>input:disabled</a:t>
            </a:r>
            <a:r>
              <a:rPr lang="it-IT" dirty="0"/>
              <a:t> {</a:t>
            </a:r>
            <a:r>
              <a:rPr lang="it-IT" dirty="0" err="1"/>
              <a:t>color:red</a:t>
            </a:r>
            <a:r>
              <a:rPr lang="it-IT" dirty="0"/>
              <a:t>}</a:t>
            </a:r>
          </a:p>
          <a:p>
            <a:r>
              <a:rPr lang="it-IT" dirty="0"/>
              <a:t>corrisponde all'esatto contrario, ovvero </a:t>
            </a:r>
            <a:r>
              <a:rPr lang="it-IT" b="1" dirty="0"/>
              <a:t>assegnerà un colore rosso solo ai campi disabilitati.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B09E7B-6C65-D27E-0147-986EB00A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983155"/>
            <a:ext cx="5668166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5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99C95-DDBE-4752-9BBC-17A541EF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E:checked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07263E-07A5-4186-9EE7-578746DC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392817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pseudo-classe </a:t>
            </a:r>
            <a:r>
              <a:rPr lang="it-IT" b="1" dirty="0">
                <a:solidFill>
                  <a:srgbClr val="C00000"/>
                </a:solidFill>
              </a:rPr>
              <a:t>E:checked </a:t>
            </a:r>
            <a:r>
              <a:rPr lang="it-IT" dirty="0"/>
              <a:t>identifica </a:t>
            </a:r>
            <a:r>
              <a:rPr lang="it-IT" b="1" dirty="0"/>
              <a:t>tutti gli elementi E </a:t>
            </a:r>
            <a:r>
              <a:rPr lang="it-IT" dirty="0"/>
              <a:t>di un'interfaccia utente che vengono </a:t>
            </a:r>
            <a:r>
              <a:rPr lang="it-IT" b="1" dirty="0">
                <a:solidFill>
                  <a:srgbClr val="C00000"/>
                </a:solidFill>
              </a:rPr>
              <a:t>selezionati</a:t>
            </a:r>
            <a:r>
              <a:rPr lang="it-IT" dirty="0"/>
              <a:t>. Data la scarsa personalizzazione consentita dai browser agli elementi radio e </a:t>
            </a:r>
            <a:r>
              <a:rPr lang="it-IT" dirty="0" err="1"/>
              <a:t>checkbox</a:t>
            </a:r>
            <a:r>
              <a:rPr lang="it-IT" dirty="0"/>
              <a:t>, per cui è pensato tale selettore, per l'esempio corrispondente non modificherò colori o bordi ma utilizzerò un margine per far spostare l'elemento selezionato.</a:t>
            </a:r>
          </a:p>
          <a:p>
            <a:endParaRPr lang="it-IT" dirty="0"/>
          </a:p>
          <a:p>
            <a:r>
              <a:rPr lang="it-IT" sz="1600" dirty="0"/>
              <a:t>Dato questo </a:t>
            </a:r>
            <a:r>
              <a:rPr lang="it-IT" sz="1600" b="1" dirty="0"/>
              <a:t>codice HTML</a:t>
            </a:r>
          </a:p>
          <a:p>
            <a:endParaRPr lang="it-IT" sz="1600" dirty="0"/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="Nome" /&gt;Nome</a:t>
            </a:r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="Cognome" /&gt;Cognome</a:t>
            </a:r>
          </a:p>
          <a:p>
            <a:r>
              <a:rPr lang="it-IT" sz="1600" dirty="0"/>
              <a:t>&lt;input </a:t>
            </a:r>
            <a:r>
              <a:rPr lang="it-IT" sz="1600" dirty="0" err="1"/>
              <a:t>type</a:t>
            </a:r>
            <a:r>
              <a:rPr lang="it-IT" sz="1600" dirty="0"/>
              <a:t>="</a:t>
            </a:r>
            <a:r>
              <a:rPr lang="it-IT" sz="1600" dirty="0" err="1"/>
              <a:t>checkbox</a:t>
            </a:r>
            <a:r>
              <a:rPr lang="it-IT" sz="1600" dirty="0"/>
              <a:t>" </a:t>
            </a:r>
            <a:r>
              <a:rPr lang="it-IT" sz="1600" dirty="0" err="1"/>
              <a:t>value</a:t>
            </a:r>
            <a:r>
              <a:rPr lang="it-IT" sz="1600" dirty="0"/>
              <a:t>="Indirizzo" /&gt;Indirizzo</a:t>
            </a:r>
          </a:p>
          <a:p>
            <a:endParaRPr lang="it-IT" sz="1600" dirty="0"/>
          </a:p>
          <a:p>
            <a:r>
              <a:rPr lang="it-IT" sz="1600" dirty="0"/>
              <a:t>e questo </a:t>
            </a:r>
            <a:r>
              <a:rPr lang="it-IT" sz="1600" b="1" u="sng" dirty="0"/>
              <a:t>codice CSS</a:t>
            </a:r>
          </a:p>
          <a:p>
            <a:endParaRPr lang="it-IT" sz="1600" dirty="0"/>
          </a:p>
          <a:p>
            <a:r>
              <a:rPr lang="it-IT" sz="1600" dirty="0" err="1"/>
              <a:t>input:checked</a:t>
            </a:r>
            <a:r>
              <a:rPr lang="it-IT" sz="1600" dirty="0"/>
              <a:t> {margin-left:20px}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F04B522-5415-4A59-AB50-FE34B2771F9F}"/>
              </a:ext>
            </a:extLst>
          </p:cNvPr>
          <p:cNvSpPr/>
          <p:nvPr/>
        </p:nvSpPr>
        <p:spPr>
          <a:xfrm>
            <a:off x="4355976" y="5129055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it-IT" dirty="0" err="1">
                <a:solidFill>
                  <a:srgbClr val="7A3E9D"/>
                </a:solidFill>
                <a:latin typeface="Consolas" panose="020B0609020204030204" pitchFamily="49" charset="0"/>
              </a:rPr>
              <a:t>checked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margin-left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AB6526"/>
                </a:solidFill>
                <a:latin typeface="Consolas" panose="020B0609020204030204" pitchFamily="49" charset="0"/>
              </a:rPr>
              <a:t>50</a:t>
            </a:r>
            <a:r>
              <a:rPr lang="it-IT" dirty="0">
                <a:solidFill>
                  <a:srgbClr val="4B83CD"/>
                </a:solidFill>
                <a:latin typeface="Consolas" panose="020B0609020204030204" pitchFamily="49" charset="0"/>
              </a:rPr>
              <a:t>px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C32590-3E46-1ADB-BF07-9024D2DC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733256"/>
            <a:ext cx="2495898" cy="514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D48C7E4-1A73-5475-82A3-F4E3F15B0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5" y="5695151"/>
            <a:ext cx="3010320" cy="55252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E43B7E1-DD21-6E6E-4354-33509140EAD8}"/>
              </a:ext>
            </a:extLst>
          </p:cNvPr>
          <p:cNvSpPr txBox="1"/>
          <p:nvPr/>
        </p:nvSpPr>
        <p:spPr>
          <a:xfrm>
            <a:off x="2627782" y="1191235"/>
            <a:ext cx="604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PSEUDO-CLASSI: </a:t>
            </a:r>
            <a:r>
              <a:rPr lang="it-IT" sz="1200" dirty="0">
                <a:hlinkClick r:id="rId4"/>
              </a:rPr>
              <a:t>https://developer.mozilla.org/en-US/docs/Web/CSS/Pseudo-classes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36925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Pseudo-elementi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Elementi che non hanno un tag specifico ma che è possibile modificare e formattare secondo i propri desideri </a:t>
            </a:r>
          </a:p>
          <a:p>
            <a:pPr marL="0" indent="0">
              <a:buNone/>
            </a:pPr>
            <a:r>
              <a:rPr lang="it-IT" dirty="0"/>
              <a:t>si utilizza selettore</a:t>
            </a:r>
          </a:p>
          <a:p>
            <a:pPr marL="0" indent="0" algn="ctr">
              <a:buNone/>
            </a:pPr>
            <a:r>
              <a:rPr lang="it-IT" sz="2400" b="1" dirty="0">
                <a:solidFill>
                  <a:srgbClr val="C00000"/>
                </a:solidFill>
              </a:rPr>
              <a:t>::</a:t>
            </a:r>
            <a:r>
              <a:rPr lang="it-IT" b="1" dirty="0" err="1">
                <a:solidFill>
                  <a:srgbClr val="C00000"/>
                </a:solidFill>
              </a:rPr>
              <a:t>first.letter</a:t>
            </a:r>
            <a:endParaRPr lang="it-IT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t-IT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importante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 err="1">
                <a:highlight>
                  <a:srgbClr val="FFFF00"/>
                </a:highlight>
              </a:rPr>
              <a:t>funziona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anche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dirty="0">
                <a:highlight>
                  <a:srgbClr val="FFFF00"/>
                </a:highlight>
              </a:rPr>
              <a:t>first-letter (solo : e non ::) per </a:t>
            </a:r>
            <a:r>
              <a:rPr lang="en-US" dirty="0" err="1">
                <a:highlight>
                  <a:srgbClr val="FFFF00"/>
                </a:highlight>
              </a:rPr>
              <a:t>compatibilità</a:t>
            </a:r>
            <a:r>
              <a:rPr lang="en-US" dirty="0">
                <a:highlight>
                  <a:srgbClr val="FFFF00"/>
                </a:highlight>
              </a:rPr>
              <a:t> con CSS1 e CSS2</a:t>
            </a: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Non </a:t>
            </a:r>
            <a:r>
              <a:rPr lang="en-US" b="1" dirty="0" err="1">
                <a:highlight>
                  <a:srgbClr val="FFFF00"/>
                </a:highlight>
              </a:rPr>
              <a:t>funzionano</a:t>
            </a:r>
            <a:r>
              <a:rPr lang="en-US" dirty="0">
                <a:highlight>
                  <a:srgbClr val="FFFF00"/>
                </a:highlight>
              </a:rPr>
              <a:t> con </a:t>
            </a:r>
            <a:r>
              <a:rPr lang="en-US" dirty="0" err="1">
                <a:highlight>
                  <a:srgbClr val="FFFF00"/>
                </a:highlight>
              </a:rPr>
              <a:t>elementi</a:t>
            </a:r>
            <a:r>
              <a:rPr lang="en-US" dirty="0">
                <a:highlight>
                  <a:srgbClr val="FFFF00"/>
                </a:highlight>
              </a:rPr>
              <a:t> inline (</a:t>
            </a:r>
            <a:r>
              <a:rPr lang="en-US" dirty="0" err="1">
                <a:highlight>
                  <a:srgbClr val="FFFF00"/>
                </a:highlight>
              </a:rPr>
              <a:t>tipo</a:t>
            </a:r>
            <a:r>
              <a:rPr lang="en-US" dirty="0">
                <a:highlight>
                  <a:srgbClr val="FFFF00"/>
                </a:highlight>
              </a:rPr>
              <a:t> span) ma </a:t>
            </a:r>
            <a:r>
              <a:rPr lang="en-US" b="1" dirty="0">
                <a:highlight>
                  <a:srgbClr val="FFFF00"/>
                </a:highlight>
              </a:rPr>
              <a:t>solo con </a:t>
            </a:r>
            <a:r>
              <a:rPr lang="en-US" b="1" dirty="0" err="1">
                <a:highlight>
                  <a:srgbClr val="FFFF00"/>
                </a:highlight>
              </a:rPr>
              <a:t>elementi</a:t>
            </a:r>
            <a:r>
              <a:rPr lang="en-US" b="1" dirty="0">
                <a:highlight>
                  <a:srgbClr val="FFFF00"/>
                </a:highlight>
              </a:rPr>
              <a:t> di </a:t>
            </a:r>
            <a:r>
              <a:rPr lang="en-US" b="1" dirty="0" err="1">
                <a:highlight>
                  <a:srgbClr val="FFFF00"/>
                </a:highlight>
              </a:rPr>
              <a:t>blocco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p,h,div</a:t>
            </a:r>
            <a:r>
              <a:rPr lang="en-US" dirty="0">
                <a:highlight>
                  <a:srgbClr val="FFFF00"/>
                </a:highlight>
              </a:rPr>
              <a:t> …)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5541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::first-</a:t>
            </a:r>
            <a:r>
              <a:rPr lang="it-IT" dirty="0" err="1"/>
              <a:t>letter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è possibile formattare la</a:t>
            </a:r>
            <a:r>
              <a:rPr lang="it-IT" b="1" dirty="0">
                <a:solidFill>
                  <a:srgbClr val="C00000"/>
                </a:solidFill>
              </a:rPr>
              <a:t> prima lettera </a:t>
            </a:r>
            <a:r>
              <a:rPr lang="it-IT" dirty="0"/>
              <a:t>di qualunque elemento contenente del testo. Le proprietà modificabili sono ovviamente tutte quelle relative al carattere e al testo, ma anche quelle legate al colore, allo sfondo, ai margini, ai bordi e al </a:t>
            </a:r>
            <a:r>
              <a:rPr lang="it-IT" dirty="0" err="1"/>
              <a:t>padding</a:t>
            </a:r>
            <a:r>
              <a:rPr lang="it-IT" dirty="0"/>
              <a:t>.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p::first-letter </a:t>
            </a:r>
            <a:r>
              <a:rPr lang="en-US" dirty="0"/>
              <a:t>{color: white; font-weight: bold;}</a:t>
            </a:r>
          </a:p>
          <a:p>
            <a:endParaRPr lang="en-US" dirty="0"/>
          </a:p>
          <a:p>
            <a:r>
              <a:rPr lang="en-US" dirty="0"/>
              <a:t>È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classi</a:t>
            </a:r>
            <a:r>
              <a:rPr lang="en-US" dirty="0"/>
              <a:t>:</a:t>
            </a:r>
          </a:p>
          <a:p>
            <a:endParaRPr lang="en-US" dirty="0"/>
          </a:p>
          <a:p>
            <a:pPr algn="ctr"/>
            <a:r>
              <a:rPr lang="en-US" b="1" dirty="0" err="1">
                <a:solidFill>
                  <a:srgbClr val="C00000"/>
                </a:solidFill>
              </a:rPr>
              <a:t>p.classe</a:t>
            </a:r>
            <a:r>
              <a:rPr lang="en-US" b="1" dirty="0">
                <a:solidFill>
                  <a:srgbClr val="C00000"/>
                </a:solidFill>
              </a:rPr>
              <a:t>::first-letter </a:t>
            </a:r>
            <a:r>
              <a:rPr lang="en-US" dirty="0"/>
              <a:t>{color: white; font-weight: bold;}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selettori</a:t>
            </a:r>
            <a:r>
              <a:rPr lang="en-US" dirty="0"/>
              <a:t> di id:</a:t>
            </a:r>
          </a:p>
          <a:p>
            <a:endParaRPr lang="en-US" dirty="0"/>
          </a:p>
          <a:p>
            <a:pPr algn="ctr"/>
            <a:r>
              <a:rPr lang="en-US" b="1" dirty="0" err="1">
                <a:solidFill>
                  <a:srgbClr val="C00000"/>
                </a:solidFill>
              </a:rPr>
              <a:t>p#id</a:t>
            </a:r>
            <a:r>
              <a:rPr lang="en-US" b="1" dirty="0">
                <a:solidFill>
                  <a:srgbClr val="C00000"/>
                </a:solidFill>
              </a:rPr>
              <a:t>::first-letter </a:t>
            </a:r>
            <a:r>
              <a:rPr lang="en-US" dirty="0"/>
              <a:t>{color: white; font-weight: bold;}</a:t>
            </a:r>
          </a:p>
          <a:p>
            <a:pPr algn="ctr"/>
            <a:r>
              <a:rPr lang="it-IT" b="1" dirty="0" err="1">
                <a:solidFill>
                  <a:srgbClr val="C00000"/>
                </a:solidFill>
              </a:rPr>
              <a:t>td</a:t>
            </a:r>
            <a:r>
              <a:rPr lang="it-IT" b="1" dirty="0">
                <a:solidFill>
                  <a:srgbClr val="C00000"/>
                </a:solidFill>
              </a:rPr>
              <a:t>::first-</a:t>
            </a:r>
            <a:r>
              <a:rPr lang="it-IT" b="1" dirty="0" err="1">
                <a:solidFill>
                  <a:srgbClr val="C00000"/>
                </a:solidFill>
              </a:rPr>
              <a:t>letter</a:t>
            </a:r>
            <a:r>
              <a:rPr lang="it-IT" dirty="0"/>
              <a:t>{font-</a:t>
            </a:r>
            <a:r>
              <a:rPr lang="it-IT" dirty="0" err="1"/>
              <a:t>variant</a:t>
            </a:r>
            <a:r>
              <a:rPr lang="it-IT" dirty="0"/>
              <a:t>-</a:t>
            </a:r>
            <a:r>
              <a:rPr lang="it-IT" dirty="0" err="1"/>
              <a:t>caps</a:t>
            </a:r>
            <a:r>
              <a:rPr lang="it-IT" dirty="0"/>
              <a:t>: small-</a:t>
            </a:r>
            <a:r>
              <a:rPr lang="it-IT" dirty="0" err="1"/>
              <a:t>caps</a:t>
            </a:r>
            <a:r>
              <a:rPr lang="it-IT" dirty="0"/>
              <a:t>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356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::first-line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imposta lo </a:t>
            </a:r>
            <a:r>
              <a:rPr lang="it-IT" b="1" dirty="0"/>
              <a:t>stile della prima riga </a:t>
            </a:r>
            <a:r>
              <a:rPr lang="it-IT" dirty="0"/>
              <a:t>di un elemento contenente del testo.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Valgono le stesse regole generali viste per :first-</a:t>
            </a:r>
            <a:r>
              <a:rPr lang="it-IT" dirty="0" err="1"/>
              <a:t>letter</a:t>
            </a:r>
            <a:r>
              <a:rPr lang="it-IT" dirty="0"/>
              <a:t>.</a:t>
            </a:r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C00000"/>
                </a:solidFill>
              </a:rPr>
              <a:t>p::first-line </a:t>
            </a:r>
            <a:r>
              <a:rPr lang="it-IT" dirty="0"/>
              <a:t>{color: white; }</a:t>
            </a:r>
          </a:p>
          <a:p>
            <a:pPr algn="ctr"/>
            <a:endParaRPr lang="it-IT" dirty="0"/>
          </a:p>
          <a:p>
            <a:pPr algn="ctr"/>
            <a:r>
              <a:rPr lang="it-IT" b="1" dirty="0" err="1"/>
              <a:t>p.classe</a:t>
            </a:r>
            <a:r>
              <a:rPr lang="it-IT" b="1" dirty="0"/>
              <a:t>:: first-line </a:t>
            </a:r>
            <a:r>
              <a:rPr lang="it-IT" dirty="0"/>
              <a:t>{color: white; font-weight: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  <a:p>
            <a:pPr algn="ctr"/>
            <a:endParaRPr lang="it-IT" dirty="0"/>
          </a:p>
          <a:p>
            <a:pPr algn="ctr"/>
            <a:r>
              <a:rPr lang="it-IT" b="1" dirty="0" err="1"/>
              <a:t>p#id</a:t>
            </a:r>
            <a:r>
              <a:rPr lang="it-IT" b="1" dirty="0"/>
              <a:t>:: first-line </a:t>
            </a:r>
            <a:r>
              <a:rPr lang="it-IT" dirty="0"/>
              <a:t>{color: white; font-weight: </a:t>
            </a:r>
            <a:r>
              <a:rPr lang="it-IT" dirty="0" err="1"/>
              <a:t>bold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3253310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02027E-6D93-48B5-B4DF-DEBA7EED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::</a:t>
            </a:r>
            <a:r>
              <a:rPr lang="it-IT" dirty="0" err="1"/>
              <a:t>before</a:t>
            </a:r>
            <a:r>
              <a:rPr lang="it-IT" dirty="0"/>
              <a:t>, ::</a:t>
            </a:r>
            <a:r>
              <a:rPr lang="it-IT" dirty="0" err="1"/>
              <a:t>after</a:t>
            </a:r>
            <a:r>
              <a:rPr lang="it-IT" dirty="0"/>
              <a:t> e il contenuto generato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5A0F80-9A9F-432C-AB6A-BD61B1A34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1517120"/>
            <a:ext cx="4572002" cy="4590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E’ possibile inserire nel documento HTML un contenuto non presente nel documento stesso.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u="sng" dirty="0"/>
              <a:t>Pseudo-elemento</a:t>
            </a:r>
            <a:r>
              <a:rPr lang="it-IT" dirty="0"/>
              <a:t>	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::</a:t>
            </a:r>
            <a:r>
              <a:rPr lang="it-IT" b="1" dirty="0" err="1">
                <a:solidFill>
                  <a:srgbClr val="C00000"/>
                </a:solidFill>
              </a:rPr>
              <a:t>before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inserisce un altro elemento all’inizio del contenuto dell’elemento individuato dal selettore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::after</a:t>
            </a:r>
            <a:r>
              <a:rPr lang="it-IT" dirty="0"/>
              <a:t>	</a:t>
            </a:r>
            <a:br>
              <a:rPr lang="it-IT" dirty="0"/>
            </a:br>
            <a:r>
              <a:rPr lang="it-IT" dirty="0"/>
              <a:t>inserisce un elemento a chiudere il contenuto dell’elemento individuato dal selettore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Inserire un numero prima di un titolo h3</a:t>
            </a:r>
          </a:p>
          <a:p>
            <a:pPr marL="0" indent="0" algn="ctr">
              <a:buNone/>
            </a:pPr>
            <a:r>
              <a:rPr lang="it-IT" b="1" dirty="0"/>
              <a:t>h3::</a:t>
            </a:r>
            <a:r>
              <a:rPr lang="it-IT" b="1" dirty="0" err="1"/>
              <a:t>before</a:t>
            </a:r>
            <a:r>
              <a:rPr lang="it-IT" b="1" dirty="0"/>
              <a:t> {</a:t>
            </a:r>
            <a:r>
              <a:rPr lang="it-IT" b="1" dirty="0" err="1"/>
              <a:t>content</a:t>
            </a:r>
            <a:r>
              <a:rPr lang="it-IT" b="1" dirty="0"/>
              <a:t>: "1 ";}</a:t>
            </a:r>
          </a:p>
          <a:p>
            <a:pPr marL="0" indent="0">
              <a:buNone/>
            </a:pPr>
            <a:r>
              <a:rPr lang="it-IT" dirty="0"/>
              <a:t>inserisce un numero dopo il titolo h4</a:t>
            </a:r>
          </a:p>
          <a:p>
            <a:pPr marL="0" indent="0" algn="ctr">
              <a:buNone/>
            </a:pPr>
            <a:r>
              <a:rPr lang="it-IT" b="1" dirty="0"/>
              <a:t>h4::</a:t>
            </a:r>
            <a:r>
              <a:rPr lang="it-IT" b="1" dirty="0" err="1"/>
              <a:t>after</a:t>
            </a:r>
            <a:r>
              <a:rPr lang="it-IT" b="1" dirty="0"/>
              <a:t> {</a:t>
            </a:r>
            <a:r>
              <a:rPr lang="it-IT" b="1" dirty="0" err="1"/>
              <a:t>content</a:t>
            </a:r>
            <a:r>
              <a:rPr lang="it-IT" b="1" dirty="0"/>
              <a:t>: " 1";}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7F36AB-0BD1-4B61-B724-292168D46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0152" y="1536192"/>
            <a:ext cx="2880320" cy="3044936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h3.numero::</a:t>
            </a:r>
            <a:r>
              <a:rPr lang="it-IT" dirty="0" err="1"/>
              <a:t>before</a:t>
            </a:r>
            <a:r>
              <a:rPr lang="it-IT" dirty="0"/>
              <a:t> {</a:t>
            </a:r>
          </a:p>
          <a:p>
            <a:r>
              <a:rPr lang="it-IT" dirty="0"/>
              <a:t>    </a:t>
            </a:r>
            <a:r>
              <a:rPr lang="it-IT" dirty="0" err="1"/>
              <a:t>content</a:t>
            </a:r>
            <a:r>
              <a:rPr lang="it-IT" dirty="0"/>
              <a:t>: "1 ";</a:t>
            </a:r>
          </a:p>
          <a:p>
            <a:r>
              <a:rPr lang="it-IT" dirty="0"/>
              <a:t>    display: </a:t>
            </a:r>
            <a:r>
              <a:rPr lang="it-IT" dirty="0" err="1"/>
              <a:t>inline-block</a:t>
            </a:r>
            <a:r>
              <a:rPr lang="it-IT" dirty="0"/>
              <a:t>;</a:t>
            </a:r>
          </a:p>
          <a:p>
            <a:r>
              <a:rPr lang="it-IT" dirty="0"/>
              <a:t>    </a:t>
            </a:r>
            <a:r>
              <a:rPr lang="it-IT" dirty="0" err="1"/>
              <a:t>width</a:t>
            </a:r>
            <a:r>
              <a:rPr lang="it-IT" dirty="0"/>
              <a:t>: 30px;</a:t>
            </a:r>
          </a:p>
          <a:p>
            <a:r>
              <a:rPr lang="it-IT" dirty="0"/>
              <a:t>    </a:t>
            </a:r>
            <a:r>
              <a:rPr lang="it-IT" dirty="0" err="1"/>
              <a:t>height</a:t>
            </a:r>
            <a:r>
              <a:rPr lang="it-IT" dirty="0"/>
              <a:t>: 30px;</a:t>
            </a:r>
          </a:p>
          <a:p>
            <a:r>
              <a:rPr lang="it-IT" dirty="0"/>
              <a:t>    background: red;</a:t>
            </a:r>
          </a:p>
          <a:p>
            <a:r>
              <a:rPr lang="it-IT" dirty="0"/>
              <a:t>    </a:t>
            </a:r>
            <a:r>
              <a:rPr lang="it-IT" dirty="0" err="1"/>
              <a:t>padding</a:t>
            </a:r>
            <a:r>
              <a:rPr lang="it-IT" dirty="0"/>
              <a:t>: 3px;</a:t>
            </a:r>
          </a:p>
          <a:p>
            <a:r>
              <a:rPr lang="it-IT" dirty="0"/>
              <a:t>    </a:t>
            </a:r>
            <a:r>
              <a:rPr lang="it-IT" dirty="0" err="1"/>
              <a:t>margin</a:t>
            </a:r>
            <a:r>
              <a:rPr lang="it-IT" dirty="0"/>
              <a:t>-right: 5px;</a:t>
            </a:r>
          </a:p>
          <a:p>
            <a:r>
              <a:rPr lang="it-IT" dirty="0"/>
              <a:t>    color: white;</a:t>
            </a:r>
          </a:p>
          <a:p>
            <a:r>
              <a:rPr lang="it-IT" dirty="0"/>
              <a:t>    font-</a:t>
            </a:r>
            <a:r>
              <a:rPr lang="it-IT" dirty="0" err="1"/>
              <a:t>size</a:t>
            </a:r>
            <a:r>
              <a:rPr lang="it-IT" dirty="0"/>
              <a:t>: 22px;</a:t>
            </a:r>
          </a:p>
          <a:p>
            <a:r>
              <a:rPr lang="it-IT" dirty="0"/>
              <a:t>}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F3A67D95-3402-4BE5-BD27-A7275852BB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4606" y="4691889"/>
            <a:ext cx="3657600" cy="6299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table::before{content: "ciao"; }</a:t>
            </a:r>
          </a:p>
          <a:p>
            <a:r>
              <a:rPr lang="en-US" dirty="0"/>
              <a:t>div::after {content: "hi";}</a:t>
            </a:r>
          </a:p>
          <a:p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1FBD139-A155-483C-921B-382FB1030EAC}"/>
              </a:ext>
            </a:extLst>
          </p:cNvPr>
          <p:cNvSpPr/>
          <p:nvPr/>
        </p:nvSpPr>
        <p:spPr>
          <a:xfrm>
            <a:off x="4575583" y="5491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en-US" dirty="0" err="1">
                <a:solidFill>
                  <a:srgbClr val="AB6526"/>
                </a:solidFill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checked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before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background-color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:#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c21365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rgbClr val="AB6526"/>
                </a:solidFill>
                <a:latin typeface="Consolas" panose="020B0609020204030204" pitchFamily="49" charset="0"/>
              </a:rPr>
              <a:t>content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ciao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038632-654E-2936-C984-6965F40DFB6D}"/>
              </a:ext>
            </a:extLst>
          </p:cNvPr>
          <p:cNvSpPr txBox="1"/>
          <p:nvPr/>
        </p:nvSpPr>
        <p:spPr>
          <a:xfrm>
            <a:off x="2267744" y="1214275"/>
            <a:ext cx="7005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LISTA PSEUDO-ELEMENTI: </a:t>
            </a:r>
            <a:r>
              <a:rPr lang="it-IT" sz="1200" dirty="0">
                <a:hlinkClick r:id="rId2"/>
              </a:rPr>
              <a:t>https://developer.mozilla.org/en-US/docs/Web/CSS/Pseudo-elements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09962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B5599-6907-4900-B3C6-10BB9431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F4DE35-1C69-4725-9686-8D2017C79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Componenti del box model</a:t>
            </a:r>
          </a:p>
          <a:p>
            <a:r>
              <a:rPr lang="it-IT" dirty="0"/>
              <a:t>Tutto l’insieme di regole che gestisce l’aspetto visuale degli </a:t>
            </a:r>
            <a:r>
              <a:rPr lang="it-IT" b="1" dirty="0">
                <a:highlight>
                  <a:srgbClr val="FFFF00"/>
                </a:highlight>
              </a:rPr>
              <a:t>elementi blocco</a:t>
            </a:r>
            <a:r>
              <a:rPr lang="it-IT" dirty="0">
                <a:highlight>
                  <a:srgbClr val="FFFF00"/>
                </a:highlight>
              </a:rPr>
              <a:t> </a:t>
            </a:r>
            <a:r>
              <a:rPr lang="it-IT" dirty="0"/>
              <a:t>viene in genere riferito, appunto, al cosiddetto box model.</a:t>
            </a:r>
          </a:p>
          <a:p>
            <a:r>
              <a:rPr lang="it-IT" dirty="0"/>
              <a:t>Ogni box comprende un certo numero di componenti di base, ciascuno modificabile con proprietà dei CSS. La figura qui sotto mostra visivamente tali componenti:</a:t>
            </a:r>
          </a:p>
          <a:p>
            <a:endParaRPr lang="it-IT" dirty="0"/>
          </a:p>
        </p:txBody>
      </p:sp>
      <p:pic>
        <p:nvPicPr>
          <p:cNvPr id="6146" name="Picture 2" descr="screenshot">
            <a:extLst>
              <a:ext uri="{FF2B5EF4-FFF2-40B4-BE49-F238E27FC236}">
                <a16:creationId xmlns:a16="http://schemas.microsoft.com/office/drawing/2014/main" id="{0EE99DE2-4248-4653-9EFA-583EFC6D59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2381506"/>
            <a:ext cx="3657600" cy="289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B5599-6907-4900-B3C6-10BB9431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Box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F4DE35-1C69-4725-9686-8D2017C7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85" y="1367347"/>
            <a:ext cx="8291264" cy="520404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it-IT" sz="1400" b="1" dirty="0">
                <a:solidFill>
                  <a:srgbClr val="C00000"/>
                </a:solidFill>
              </a:rPr>
              <a:t>Larghezza del box</a:t>
            </a:r>
          </a:p>
          <a:p>
            <a:endParaRPr lang="it-IT" sz="1400" dirty="0"/>
          </a:p>
          <a:p>
            <a:r>
              <a:rPr lang="it-IT" sz="1400" dirty="0"/>
              <a:t>Bisogna distinguere tra tre concetti:</a:t>
            </a:r>
          </a:p>
          <a:p>
            <a:endParaRPr lang="it-IT" sz="1400" dirty="0"/>
          </a:p>
          <a:p>
            <a:r>
              <a:rPr lang="it-IT" sz="1400" dirty="0"/>
              <a:t>la larghezza dell’area del contenuto;</a:t>
            </a:r>
          </a:p>
          <a:p>
            <a:r>
              <a:rPr lang="it-IT" sz="1400" dirty="0"/>
              <a:t>la larghezza complessiva;</a:t>
            </a:r>
          </a:p>
          <a:p>
            <a:r>
              <a:rPr lang="it-IT" sz="1400" dirty="0"/>
              <a:t>la larghezza dell’area visibile.</a:t>
            </a:r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prima</a:t>
            </a:r>
            <a:r>
              <a:rPr lang="it-IT" sz="1400" dirty="0"/>
              <a:t> è data dal valore della proprietà </a:t>
            </a:r>
            <a:r>
              <a:rPr lang="it-IT" sz="2400" b="1" dirty="0" err="1"/>
              <a:t>width</a:t>
            </a:r>
            <a:r>
              <a:rPr lang="it-IT" sz="1400" dirty="0"/>
              <a:t>.</a:t>
            </a:r>
          </a:p>
          <a:p>
            <a:endParaRPr lang="it-IT" sz="1400" dirty="0"/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seconda</a:t>
            </a:r>
            <a:r>
              <a:rPr lang="it-IT" sz="1400" dirty="0"/>
              <a:t> corrisponde allo spazio occupato sulla pagina compresi i margini ed è data da questa somma:</a:t>
            </a:r>
          </a:p>
          <a:p>
            <a:r>
              <a:rPr lang="it-IT" dirty="0"/>
              <a:t>margine sinistro + bordo sinistro + </a:t>
            </a:r>
            <a:r>
              <a:rPr lang="it-IT" dirty="0" err="1"/>
              <a:t>padding</a:t>
            </a:r>
            <a:r>
              <a:rPr lang="it-IT" dirty="0"/>
              <a:t> sinistro </a:t>
            </a:r>
            <a:r>
              <a:rPr lang="it-IT" sz="1400" dirty="0"/>
              <a:t>+ </a:t>
            </a:r>
            <a:r>
              <a:rPr lang="it-IT" sz="1900" dirty="0"/>
              <a:t>area del contenuto </a:t>
            </a:r>
          </a:p>
          <a:p>
            <a:r>
              <a:rPr lang="it-IT" sz="1900" dirty="0"/>
              <a:t>+ </a:t>
            </a:r>
            <a:r>
              <a:rPr lang="it-IT" sz="1900" dirty="0" err="1"/>
              <a:t>padding</a:t>
            </a:r>
            <a:r>
              <a:rPr lang="it-IT" sz="1900" dirty="0"/>
              <a:t> destro + bordo destro + margine destro</a:t>
            </a:r>
          </a:p>
          <a:p>
            <a:endParaRPr lang="it-IT" sz="1400" dirty="0"/>
          </a:p>
          <a:p>
            <a:r>
              <a:rPr lang="it-IT" sz="1400" dirty="0"/>
              <a:t>La </a:t>
            </a:r>
            <a:r>
              <a:rPr lang="it-IT" sz="1400" dirty="0">
                <a:highlight>
                  <a:srgbClr val="FFFF00"/>
                </a:highlight>
              </a:rPr>
              <a:t>terza</a:t>
            </a:r>
            <a:r>
              <a:rPr lang="it-IT" sz="1400" dirty="0"/>
              <a:t> corrisponde allo spazio occupato sulla pagina esclusi i margini, parliamo insomma della parte del box delimitata dai bordi e a cui si può applicare uno sfondo. È data da questa somma:</a:t>
            </a:r>
          </a:p>
          <a:p>
            <a:r>
              <a:rPr lang="it-IT" sz="1800" dirty="0"/>
              <a:t>+ area del contenuto + </a:t>
            </a:r>
            <a:r>
              <a:rPr lang="it-IT" sz="1800" dirty="0" err="1"/>
              <a:t>padding</a:t>
            </a:r>
            <a:r>
              <a:rPr lang="it-IT" sz="1800" dirty="0"/>
              <a:t> destro + bordo destro +bordo sinistro + </a:t>
            </a:r>
            <a:r>
              <a:rPr lang="it-IT" sz="1800" dirty="0" err="1"/>
              <a:t>padding</a:t>
            </a:r>
            <a:r>
              <a:rPr lang="it-IT" sz="1800" dirty="0"/>
              <a:t> sinistro </a:t>
            </a:r>
          </a:p>
          <a:p>
            <a:endParaRPr lang="it-IT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B1E338C-D01E-B652-97C5-20960BC99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86605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DAB29E-58B9-7BD8-162C-AF2A8A30584F}"/>
              </a:ext>
            </a:extLst>
          </p:cNvPr>
          <p:cNvSpPr txBox="1"/>
          <p:nvPr/>
        </p:nvSpPr>
        <p:spPr>
          <a:xfrm>
            <a:off x="6012160" y="2827850"/>
            <a:ext cx="1440161" cy="215444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r>
              <a:rPr lang="it-IT" sz="800" b="1" dirty="0"/>
              <a:t>Larghezza area visibile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D8BCED-C623-F974-595F-F764B233CB92}"/>
              </a:ext>
            </a:extLst>
          </p:cNvPr>
          <p:cNvSpPr txBox="1"/>
          <p:nvPr/>
        </p:nvSpPr>
        <p:spPr>
          <a:xfrm>
            <a:off x="5220073" y="1669361"/>
            <a:ext cx="504055" cy="461665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r>
              <a:rPr lang="it-IT" sz="800" b="1" dirty="0"/>
              <a:t>Altezza area visibile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05E454-41A0-F9AE-4F8A-644F8120D354}"/>
              </a:ext>
            </a:extLst>
          </p:cNvPr>
          <p:cNvSpPr txBox="1"/>
          <p:nvPr/>
        </p:nvSpPr>
        <p:spPr>
          <a:xfrm>
            <a:off x="4932040" y="3356992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rgbClr val="C00000"/>
                </a:solidFill>
              </a:rPr>
              <a:t>Larghezza complessiva elemento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84FB8EC-0747-00ED-577E-D39D367585AC}"/>
              </a:ext>
            </a:extLst>
          </p:cNvPr>
          <p:cNvCxnSpPr>
            <a:cxnSpLocks/>
          </p:cNvCxnSpPr>
          <p:nvPr/>
        </p:nvCxnSpPr>
        <p:spPr>
          <a:xfrm>
            <a:off x="5076056" y="3371046"/>
            <a:ext cx="2952328" cy="0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187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56BF7A-6125-457D-BF3D-4E120CA6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D3F54C-CEAF-480C-95AF-25A7655B8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Solo per tre proprietà è possibile impostare il valore auto: margini (</a:t>
            </a:r>
            <a:r>
              <a:rPr lang="it-IT" sz="2800" b="1" dirty="0" err="1"/>
              <a:t>margin</a:t>
            </a:r>
            <a:r>
              <a:rPr lang="it-IT" dirty="0"/>
              <a:t>), altezza (</a:t>
            </a:r>
            <a:r>
              <a:rPr lang="it-IT" sz="2800" b="1" dirty="0" err="1"/>
              <a:t>height</a:t>
            </a:r>
            <a:r>
              <a:rPr lang="it-IT" dirty="0"/>
              <a:t>) e larghezza (</a:t>
            </a:r>
            <a:r>
              <a:rPr lang="it-IT" sz="2800" b="1" dirty="0" err="1"/>
              <a:t>width</a:t>
            </a:r>
            <a:r>
              <a:rPr lang="it-IT" dirty="0"/>
              <a:t>). </a:t>
            </a:r>
          </a:p>
          <a:p>
            <a:endParaRPr lang="it-IT" dirty="0"/>
          </a:p>
          <a:p>
            <a:r>
              <a:rPr lang="it-IT" dirty="0"/>
              <a:t>L’effetto dell’uso di auto è quello di lasciar calcolare al browser l’ammontare del valore per ciascuna di queste proprietà</a:t>
            </a:r>
          </a:p>
          <a:p>
            <a:endParaRPr lang="it-IT" dirty="0"/>
          </a:p>
          <a:p>
            <a:r>
              <a:rPr lang="it-IT" b="1" dirty="0"/>
              <a:t>Solo i margini </a:t>
            </a:r>
            <a:r>
              <a:rPr lang="it-IT" dirty="0"/>
              <a:t>possono avere </a:t>
            </a:r>
            <a:r>
              <a:rPr lang="it-IT" b="1" dirty="0"/>
              <a:t>valori negativi</a:t>
            </a:r>
            <a:r>
              <a:rPr lang="it-IT" dirty="0"/>
              <a:t>. Ciò non è consentito per </a:t>
            </a:r>
            <a:r>
              <a:rPr lang="it-IT" dirty="0" err="1"/>
              <a:t>padding</a:t>
            </a:r>
            <a:r>
              <a:rPr lang="it-IT" dirty="0"/>
              <a:t>, bordi, altezza e larghezza.</a:t>
            </a:r>
          </a:p>
        </p:txBody>
      </p:sp>
    </p:spTree>
    <p:extLst>
      <p:ext uri="{BB962C8B-B14F-4D97-AF65-F5344CB8AC3E}">
        <p14:creationId xmlns:p14="http://schemas.microsoft.com/office/powerpoint/2010/main" val="322659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7C6010-0DBD-4389-A35D-02148EC51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Com’è fatto un CSS</a:t>
            </a:r>
          </a:p>
        </p:txBody>
      </p:sp>
      <p:pic>
        <p:nvPicPr>
          <p:cNvPr id="1026" name="Picture 2" descr="Struttura di una regola">
            <a:extLst>
              <a:ext uri="{FF2B5EF4-FFF2-40B4-BE49-F238E27FC236}">
                <a16:creationId xmlns:a16="http://schemas.microsoft.com/office/drawing/2014/main" id="{41CA9E51-386E-465A-8C3E-02860C1A4A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17638"/>
            <a:ext cx="769220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0822931-B500-4DBA-B106-6E69CDFBFE55}"/>
              </a:ext>
            </a:extLst>
          </p:cNvPr>
          <p:cNvSpPr txBox="1"/>
          <p:nvPr/>
        </p:nvSpPr>
        <p:spPr>
          <a:xfrm>
            <a:off x="457200" y="4221088"/>
            <a:ext cx="7499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h1 {</a:t>
            </a:r>
          </a:p>
          <a:p>
            <a:r>
              <a:rPr lang="it-IT" dirty="0"/>
              <a:t> color: red;</a:t>
            </a:r>
          </a:p>
          <a:p>
            <a:r>
              <a:rPr lang="it-IT" dirty="0"/>
              <a:t> font: 36px </a:t>
            </a:r>
            <a:r>
              <a:rPr lang="it-IT" dirty="0" err="1"/>
              <a:t>Helvetica</a:t>
            </a:r>
            <a:r>
              <a:rPr lang="it-IT" dirty="0"/>
              <a:t>, </a:t>
            </a:r>
            <a:r>
              <a:rPr lang="it-IT" dirty="0" err="1"/>
              <a:t>Arial</a:t>
            </a:r>
            <a:r>
              <a:rPr lang="it-IT" dirty="0"/>
              <a:t>, sans-</a:t>
            </a:r>
            <a:r>
              <a:rPr lang="it-IT" dirty="0" err="1"/>
              <a:t>serif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  <a:p>
            <a:r>
              <a:rPr lang="it-IT" u="sng" dirty="0"/>
              <a:t>Gli spazi bianchi lasciati all’interno di una regola non influiscono sul risultato</a:t>
            </a:r>
          </a:p>
          <a:p>
            <a:r>
              <a:rPr lang="nn-NO" b="1" dirty="0"/>
              <a:t>p {font: 12px Verdana, arial;}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09357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90815-468D-4FFC-8090-E6FD041B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Margini verticali e orizzontali tra gli elementi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95C8A6-FA18-4BE4-A053-464ED3477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due box adiacenti </a:t>
            </a:r>
            <a:r>
              <a:rPr lang="it-IT" b="1" dirty="0">
                <a:highlight>
                  <a:srgbClr val="FFFF00"/>
                </a:highlight>
              </a:rPr>
              <a:t>in senso verticale </a:t>
            </a:r>
            <a:r>
              <a:rPr lang="it-IT" dirty="0"/>
              <a:t>che abbiano impostato un margine inferiore e uno superiore </a:t>
            </a:r>
            <a:r>
              <a:rPr lang="it-IT" b="1" u="sng" dirty="0"/>
              <a:t>la distanza NON sarà data dalla somma delle due distanze</a:t>
            </a:r>
            <a:r>
              <a:rPr lang="it-IT" dirty="0"/>
              <a:t>. </a:t>
            </a:r>
            <a:r>
              <a:rPr lang="it-IT" dirty="0">
                <a:highlight>
                  <a:srgbClr val="00FF00"/>
                </a:highlight>
              </a:rPr>
              <a:t>A prevalere sarà invece la </a:t>
            </a:r>
            <a:r>
              <a:rPr lang="it-IT" b="1" dirty="0">
                <a:highlight>
                  <a:srgbClr val="00FF00"/>
                </a:highlight>
              </a:rPr>
              <a:t>distanza maggiore </a:t>
            </a:r>
            <a:r>
              <a:rPr lang="it-IT" dirty="0">
                <a:highlight>
                  <a:srgbClr val="00FF00"/>
                </a:highlight>
              </a:rPr>
              <a:t>tra le due</a:t>
            </a:r>
            <a:r>
              <a:rPr lang="it-IT" dirty="0"/>
              <a:t>. È il meccanismo del cosiddetto </a:t>
            </a:r>
            <a:r>
              <a:rPr lang="it-IT" sz="3200" b="1" dirty="0" err="1">
                <a:highlight>
                  <a:srgbClr val="00FF00"/>
                </a:highlight>
              </a:rPr>
              <a:t>margin</a:t>
            </a:r>
            <a:r>
              <a:rPr lang="it-IT" sz="3200" b="1" dirty="0">
                <a:highlight>
                  <a:srgbClr val="00FF00"/>
                </a:highlight>
              </a:rPr>
              <a:t> </a:t>
            </a:r>
            <a:r>
              <a:rPr lang="it-IT" sz="3200" b="1" dirty="0" err="1">
                <a:highlight>
                  <a:srgbClr val="00FF00"/>
                </a:highlight>
              </a:rPr>
              <a:t>collapsing</a:t>
            </a:r>
            <a:r>
              <a:rPr lang="it-IT" sz="3200" dirty="0"/>
              <a:t>. </a:t>
            </a:r>
          </a:p>
          <a:p>
            <a:endParaRPr lang="it-IT" dirty="0"/>
          </a:p>
          <a:p>
            <a:r>
              <a:rPr lang="it-IT" dirty="0"/>
              <a:t>Le regole sono uguali se i div sono uno sotto l’altro:</a:t>
            </a:r>
          </a:p>
          <a:p>
            <a:r>
              <a:rPr lang="en-US" dirty="0"/>
              <a:t>#my {margin-bottom: 50px}</a:t>
            </a:r>
          </a:p>
          <a:p>
            <a:r>
              <a:rPr lang="en-US" dirty="0"/>
              <a:t>#my2 {margin-top: 50px}</a:t>
            </a:r>
          </a:p>
          <a:p>
            <a:endParaRPr lang="it-IT" dirty="0"/>
          </a:p>
          <a:p>
            <a:r>
              <a:rPr lang="en-US" dirty="0"/>
              <a:t>/*#my {margin-bottom: 50px}*/</a:t>
            </a:r>
          </a:p>
          <a:p>
            <a:r>
              <a:rPr lang="en-US" dirty="0"/>
              <a:t>#my2 {margin-top: 50px}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290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1D8EC-18FB-4A37-B332-58BAD7E5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B60889-ED6D-422D-A833-129D8E3D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Definisce la distanza tra il bordo superiore e quello inferiore di un elemento. </a:t>
            </a:r>
            <a:r>
              <a:rPr lang="it-IT" b="1" dirty="0"/>
              <a:t>Non è ereditata </a:t>
            </a:r>
            <a:r>
              <a:rPr lang="it-IT" dirty="0"/>
              <a:t>e si applica a tutti gli elementi tranne:</a:t>
            </a:r>
          </a:p>
          <a:p>
            <a:r>
              <a:rPr lang="it-IT" dirty="0"/>
              <a:t>colonne di tabelle;</a:t>
            </a:r>
          </a:p>
          <a:p>
            <a:r>
              <a:rPr lang="it-IT" dirty="0"/>
              <a:t>elementi </a:t>
            </a:r>
            <a:r>
              <a:rPr lang="it-IT" dirty="0" err="1"/>
              <a:t>inline</a:t>
            </a:r>
            <a:r>
              <a:rPr lang="it-IT" dirty="0"/>
              <a:t> non rimpiazzati.</a:t>
            </a:r>
          </a:p>
          <a:p>
            <a:endParaRPr lang="it-IT" dirty="0"/>
          </a:p>
          <a:p>
            <a:r>
              <a:rPr lang="it-IT" dirty="0"/>
              <a:t>Il valore può essere espresso da: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il valore in percentuale è sempre definito </a:t>
            </a:r>
            <a:r>
              <a:rPr lang="it-IT" b="1" dirty="0"/>
              <a:t>rispetto all’altezza del blocco contenitore</a:t>
            </a:r>
            <a:r>
              <a:rPr lang="it-IT" dirty="0"/>
              <a:t>, purché esso abbia un’altezza esplicitamente dichiarata; diversamente, la percentuale viene interpretata come auto;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  <a:highlight>
                  <a:srgbClr val="FFFF00"/>
                </a:highlight>
              </a:rPr>
              <a:t>auto</a:t>
            </a:r>
            <a:r>
              <a:rPr lang="it-IT" dirty="0">
                <a:highlight>
                  <a:srgbClr val="FFFF00"/>
                </a:highlight>
              </a:rPr>
              <a:t>: l’altezza sarà quella determinata dal contenuto.</a:t>
            </a:r>
          </a:p>
          <a:p>
            <a:r>
              <a:rPr lang="it-IT" dirty="0"/>
              <a:t>div {</a:t>
            </a:r>
            <a:r>
              <a:rPr lang="it-IT" dirty="0" err="1"/>
              <a:t>height</a:t>
            </a:r>
            <a:r>
              <a:rPr lang="it-IT" dirty="0"/>
              <a:t>: 250px;}</a:t>
            </a:r>
          </a:p>
          <a:p>
            <a:r>
              <a:rPr lang="it-IT" dirty="0" err="1"/>
              <a:t>ul</a:t>
            </a:r>
            <a:r>
              <a:rPr lang="it-IT" dirty="0"/>
              <a:t> {</a:t>
            </a:r>
            <a:r>
              <a:rPr lang="it-IT" dirty="0" err="1"/>
              <a:t>height</a:t>
            </a:r>
            <a:r>
              <a:rPr lang="it-IT" dirty="0"/>
              <a:t>: 50%;}</a:t>
            </a:r>
          </a:p>
          <a:p>
            <a:r>
              <a:rPr lang="it-IT" dirty="0"/>
              <a:t>p {</a:t>
            </a:r>
            <a:r>
              <a:rPr lang="it-IT" dirty="0" err="1"/>
              <a:t>height</a:t>
            </a:r>
            <a:r>
              <a:rPr lang="it-IT" dirty="0"/>
              <a:t>: auto;}</a:t>
            </a:r>
          </a:p>
        </p:txBody>
      </p:sp>
    </p:spTree>
    <p:extLst>
      <p:ext uri="{BB962C8B-B14F-4D97-AF65-F5344CB8AC3E}">
        <p14:creationId xmlns:p14="http://schemas.microsoft.com/office/powerpoint/2010/main" val="602471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280033-A4BD-4052-9DE6-5C62A5B3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min-height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3AF1F1-61C1-4C12-8EFA-ADE907F5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</a:t>
            </a:r>
            <a:r>
              <a:rPr lang="it-IT" b="1" dirty="0">
                <a:solidFill>
                  <a:srgbClr val="C00000"/>
                </a:solidFill>
              </a:rPr>
              <a:t>un’altezza minima</a:t>
            </a:r>
            <a:r>
              <a:rPr lang="it-IT" dirty="0"/>
              <a:t> per un elemento. Valgono per questa proprietà le stesse osservazioni fatte per </a:t>
            </a:r>
            <a:r>
              <a:rPr lang="it-IT" dirty="0" err="1"/>
              <a:t>height</a:t>
            </a:r>
            <a:r>
              <a:rPr lang="it-IT" dirty="0"/>
              <a:t> relativamente al contenuto. Non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pPr algn="ctr"/>
            <a:r>
              <a:rPr lang="it-IT" b="1" dirty="0"/>
              <a:t>selettore {min-</a:t>
            </a:r>
            <a:r>
              <a:rPr lang="it-IT" b="1" dirty="0" err="1"/>
              <a:t>height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 valori possono essere: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numerico 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percentuale.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min-height</a:t>
            </a:r>
            <a:r>
              <a:rPr lang="it-IT" dirty="0"/>
              <a:t>: 200px;}</a:t>
            </a:r>
          </a:p>
          <a:p>
            <a:r>
              <a:rPr lang="it-IT" dirty="0"/>
              <a:t>p {</a:t>
            </a:r>
            <a:r>
              <a:rPr lang="it-IT" dirty="0" err="1"/>
              <a:t>min-height</a:t>
            </a:r>
            <a:r>
              <a:rPr lang="it-IT" dirty="0"/>
              <a:t>: 30%;}</a:t>
            </a:r>
          </a:p>
        </p:txBody>
      </p:sp>
    </p:spTree>
    <p:extLst>
      <p:ext uri="{BB962C8B-B14F-4D97-AF65-F5344CB8AC3E}">
        <p14:creationId xmlns:p14="http://schemas.microsoft.com/office/powerpoint/2010/main" val="3469489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F2BCCA-8B62-4BA1-B24E-060A173A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max-height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33303A-2921-42EB-AE6D-438478328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La proprietà </a:t>
            </a:r>
            <a:r>
              <a:rPr lang="it-IT" b="1" dirty="0" err="1">
                <a:solidFill>
                  <a:srgbClr val="C00000"/>
                </a:solidFill>
              </a:rPr>
              <a:t>max-height</a:t>
            </a:r>
            <a:r>
              <a:rPr lang="it-IT" dirty="0"/>
              <a:t> serve a impostare l’altezza massima di un elemento. Anche per essa valgono le osservazioni già fatte per il contenuto eccedente. Non è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pPr algn="ctr"/>
            <a:r>
              <a:rPr lang="it-IT" b="1" dirty="0"/>
              <a:t>selettore {max-</a:t>
            </a:r>
            <a:r>
              <a:rPr lang="it-IT" b="1" dirty="0" err="1"/>
              <a:t>height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Per i valori possiamo ricorrere 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  <a:highlight>
                  <a:srgbClr val="00FF00"/>
                </a:highlight>
              </a:rPr>
              <a:t>none</a:t>
            </a:r>
            <a:r>
              <a:rPr lang="it-IT" dirty="0">
                <a:highlight>
                  <a:srgbClr val="00FF00"/>
                </a:highlight>
              </a:rPr>
              <a:t>:</a:t>
            </a:r>
            <a:r>
              <a:rPr lang="it-IT" dirty="0"/>
              <a:t> valore iniziale e di default, l’altezza dell’elemento non è limitata;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max-height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max-height</a:t>
            </a:r>
            <a:r>
              <a:rPr lang="it-IT" dirty="0"/>
              <a:t>: 40%;}</a:t>
            </a:r>
          </a:p>
          <a:p>
            <a:r>
              <a:rPr lang="it-IT" dirty="0" err="1"/>
              <a:t>form</a:t>
            </a:r>
            <a:r>
              <a:rPr lang="it-IT" dirty="0"/>
              <a:t> {</a:t>
            </a:r>
            <a:r>
              <a:rPr lang="it-IT" dirty="0" err="1"/>
              <a:t>max-height</a:t>
            </a:r>
            <a:r>
              <a:rPr lang="it-IT" dirty="0"/>
              <a:t>: none;}</a:t>
            </a:r>
          </a:p>
        </p:txBody>
      </p:sp>
    </p:spTree>
    <p:extLst>
      <p:ext uri="{BB962C8B-B14F-4D97-AF65-F5344CB8AC3E}">
        <p14:creationId xmlns:p14="http://schemas.microsoft.com/office/powerpoint/2010/main" val="513693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05408-6E7B-48B1-90F5-588321BE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overflow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220B2F-71D6-44DE-8F93-97A66490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it-IT" dirty="0"/>
              <a:t>Fornisce un modo per </a:t>
            </a:r>
            <a:r>
              <a:rPr lang="it-IT" b="1" dirty="0"/>
              <a:t>gestire il contenuto che superi i limiti imposti con </a:t>
            </a:r>
            <a:r>
              <a:rPr lang="it-IT" b="1" dirty="0" err="1"/>
              <a:t>height</a:t>
            </a:r>
            <a:r>
              <a:rPr lang="it-IT" dirty="0"/>
              <a:t>. Serve infatti per definire il comportamento di un </a:t>
            </a:r>
            <a:r>
              <a:rPr lang="it-IT" b="1" dirty="0">
                <a:highlight>
                  <a:srgbClr val="FFFF00"/>
                </a:highlight>
              </a:rPr>
              <a:t>elemento blocco nel caso il suo contenuto ecceda dalle sue dimensioni esplicite.</a:t>
            </a:r>
          </a:p>
          <a:p>
            <a:pPr>
              <a:lnSpc>
                <a:spcPct val="120000"/>
              </a:lnSpc>
            </a:pPr>
            <a:endParaRPr lang="it-IT" dirty="0"/>
          </a:p>
          <a:p>
            <a:pPr algn="ctr"/>
            <a:r>
              <a:rPr lang="it-IT" b="1" dirty="0"/>
              <a:t>selettore {overflow : valore;}</a:t>
            </a:r>
          </a:p>
          <a:p>
            <a:pPr algn="ctr"/>
            <a:endParaRPr lang="it-IT" b="1" dirty="0"/>
          </a:p>
          <a:p>
            <a:r>
              <a:rPr lang="it-IT" dirty="0"/>
              <a:t>I </a:t>
            </a:r>
            <a:r>
              <a:rPr lang="it-IT" b="1" dirty="0"/>
              <a:t>valori</a:t>
            </a:r>
            <a:r>
              <a:rPr lang="it-IT" dirty="0"/>
              <a:t> possono essere espressi con le </a:t>
            </a:r>
            <a:r>
              <a:rPr lang="it-IT" b="1" dirty="0"/>
              <a:t>parole chiave</a:t>
            </a:r>
            <a:r>
              <a:rPr lang="it-IT" dirty="0"/>
              <a:t>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visible</a:t>
            </a:r>
            <a:r>
              <a:rPr lang="it-IT" dirty="0"/>
              <a:t>: valore iniziale, il contenuto eccedente rimane visibile;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hidden</a:t>
            </a:r>
            <a:r>
              <a:rPr lang="it-IT" b="1" dirty="0">
                <a:solidFill>
                  <a:srgbClr val="C00000"/>
                </a:solidFill>
              </a:rPr>
              <a:t>:</a:t>
            </a:r>
            <a:r>
              <a:rPr lang="it-IT" dirty="0"/>
              <a:t> il contenuto eccedente non viene mostrato;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scroll</a:t>
            </a:r>
            <a:r>
              <a:rPr lang="it-IT" dirty="0"/>
              <a:t>: il browser crea barre di scorrimento che consentono di fruire del contenuto eccedente;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il browser tratta il contenuto eccedente secondo le sue impostazioni predefinite; di norma dovrebbe mostrare una barra di scorrimento laterale</a:t>
            </a:r>
            <a:r>
              <a:rPr lang="it-IT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initial</a:t>
            </a:r>
            <a:r>
              <a:rPr lang="it-IT" dirty="0"/>
              <a:t>: imposta la dimensione del contenitore al contenuto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/>
              <a:t>auto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 err="1"/>
              <a:t>hidden</a:t>
            </a:r>
            <a:r>
              <a:rPr lang="it-IT" dirty="0"/>
              <a:t>;}</a:t>
            </a:r>
          </a:p>
          <a:p>
            <a:r>
              <a:rPr lang="it-IT" dirty="0"/>
              <a:t>div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 err="1"/>
              <a:t>visible</a:t>
            </a:r>
            <a:r>
              <a:rPr lang="it-IT" dirty="0"/>
              <a:t>;}</a:t>
            </a:r>
          </a:p>
          <a:p>
            <a:r>
              <a:rPr lang="it-IT" dirty="0"/>
              <a:t>p {</a:t>
            </a:r>
            <a:r>
              <a:rPr lang="it-IT" dirty="0" err="1"/>
              <a:t>overflow</a:t>
            </a:r>
            <a:r>
              <a:rPr lang="it-IT" dirty="0"/>
              <a:t>: </a:t>
            </a:r>
            <a:r>
              <a:rPr lang="it-IT" b="1" dirty="0"/>
              <a:t>scroll</a:t>
            </a:r>
            <a:r>
              <a:rPr lang="it-IT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3929820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A7093-8054-449D-B395-C4A4A015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Overflow</a:t>
            </a:r>
            <a:endParaRPr lang="it-IT" dirty="0"/>
          </a:p>
        </p:txBody>
      </p:sp>
      <p:pic>
        <p:nvPicPr>
          <p:cNvPr id="27650" name="Picture 2" descr="screenshot">
            <a:extLst>
              <a:ext uri="{FF2B5EF4-FFF2-40B4-BE49-F238E27FC236}">
                <a16:creationId xmlns:a16="http://schemas.microsoft.com/office/drawing/2014/main" id="{9AE0BFB2-87ED-4B51-9D76-FB13059A7A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" y="1116696"/>
            <a:ext cx="2880695" cy="20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creenshot">
            <a:extLst>
              <a:ext uri="{FF2B5EF4-FFF2-40B4-BE49-F238E27FC236}">
                <a16:creationId xmlns:a16="http://schemas.microsoft.com/office/drawing/2014/main" id="{5A5BBDFC-9B16-4E1C-B7FE-C49C6F995F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0" y="3283634"/>
            <a:ext cx="2946874" cy="13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screenshot">
            <a:extLst>
              <a:ext uri="{FF2B5EF4-FFF2-40B4-BE49-F238E27FC236}">
                <a16:creationId xmlns:a16="http://schemas.microsoft.com/office/drawing/2014/main" id="{CA596DB0-C320-4D00-9B1F-175812BA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2" y="4965275"/>
            <a:ext cx="2898951" cy="137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C6BFA1-9840-494A-A8DD-A84AB0F0BDF9}"/>
              </a:ext>
            </a:extLst>
          </p:cNvPr>
          <p:cNvSpPr txBox="1"/>
          <p:nvPr/>
        </p:nvSpPr>
        <p:spPr>
          <a:xfrm>
            <a:off x="4918507" y="1860756"/>
            <a:ext cx="34713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#box2 {</a:t>
            </a:r>
          </a:p>
          <a:p>
            <a:r>
              <a:rPr lang="it-IT" dirty="0"/>
              <a:t>background: #4c74be;</a:t>
            </a:r>
          </a:p>
          <a:p>
            <a:r>
              <a:rPr lang="it-IT" dirty="0" err="1"/>
              <a:t>width</a:t>
            </a:r>
            <a:r>
              <a:rPr lang="it-IT" dirty="0"/>
              <a:t>: 300px;</a:t>
            </a:r>
          </a:p>
          <a:p>
            <a:r>
              <a:rPr lang="it-IT" dirty="0" err="1"/>
              <a:t>height</a:t>
            </a:r>
            <a:r>
              <a:rPr lang="it-IT" dirty="0"/>
              <a:t>: 200px;</a:t>
            </a:r>
          </a:p>
          <a:p>
            <a:r>
              <a:rPr lang="it-IT" dirty="0" err="1"/>
              <a:t>padding</a:t>
            </a:r>
            <a:r>
              <a:rPr lang="it-IT" dirty="0"/>
              <a:t>: 30px;</a:t>
            </a:r>
          </a:p>
          <a:p>
            <a:r>
              <a:rPr lang="it-IT" dirty="0" err="1"/>
              <a:t>margin</a:t>
            </a:r>
            <a:r>
              <a:rPr lang="it-IT" dirty="0"/>
              <a:t>-bottom: 40px;</a:t>
            </a:r>
          </a:p>
          <a:p>
            <a:r>
              <a:rPr lang="it-IT" dirty="0" err="1"/>
              <a:t>overflow</a:t>
            </a:r>
            <a:r>
              <a:rPr lang="it-IT" dirty="0"/>
              <a:t>-x: scroll;</a:t>
            </a:r>
          </a:p>
          <a:p>
            <a:r>
              <a:rPr lang="it-IT" dirty="0"/>
              <a:t>}</a:t>
            </a:r>
          </a:p>
        </p:txBody>
      </p:sp>
      <p:pic>
        <p:nvPicPr>
          <p:cNvPr id="27656" name="Picture 8" descr="screenshot">
            <a:extLst>
              <a:ext uri="{FF2B5EF4-FFF2-40B4-BE49-F238E27FC236}">
                <a16:creationId xmlns:a16="http://schemas.microsoft.com/office/drawing/2014/main" id="{C993EE47-1F8A-4970-AF5C-745FEBAA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848" y="4169080"/>
            <a:ext cx="2622572" cy="195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42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0DE23-75C5-4B83-A979-BDBA3887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4C6AE9-1974-4198-9C15-A11B1DEC0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Con la proprietà </a:t>
            </a:r>
            <a:r>
              <a:rPr lang="it-IT" dirty="0" err="1"/>
              <a:t>width</a:t>
            </a:r>
            <a:r>
              <a:rPr lang="it-IT" dirty="0"/>
              <a:t>, dunque, impostiamo la larghezza dell’area del contenuto di un box</a:t>
            </a:r>
            <a:r>
              <a:rPr lang="it-IT" b="1" dirty="0"/>
              <a:t>, esclusi </a:t>
            </a:r>
            <a:r>
              <a:rPr lang="it-IT" b="1" dirty="0" err="1"/>
              <a:t>padding</a:t>
            </a:r>
            <a:r>
              <a:rPr lang="it-IT" b="1" dirty="0"/>
              <a:t> e bordi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Selettore</a:t>
            </a:r>
            <a:r>
              <a:rPr lang="it-IT" dirty="0"/>
              <a:t> </a:t>
            </a:r>
          </a:p>
          <a:p>
            <a:pPr algn="ctr"/>
            <a:r>
              <a:rPr lang="it-IT" b="1" dirty="0"/>
              <a:t>{</a:t>
            </a:r>
            <a:r>
              <a:rPr lang="it-IT" b="1" dirty="0" err="1"/>
              <a:t>width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Il valore per </a:t>
            </a:r>
            <a:r>
              <a:rPr lang="it-IT" dirty="0" err="1"/>
              <a:t>width</a:t>
            </a:r>
            <a:r>
              <a:rPr lang="it-IT" dirty="0"/>
              <a:t> può corrispondere a: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</a:t>
            </a:r>
            <a:r>
              <a:rPr lang="it-IT" b="1" dirty="0"/>
              <a:t>valore iniziale e di default</a:t>
            </a:r>
            <a:r>
              <a:rPr lang="it-IT" dirty="0"/>
              <a:t>; se non si impostano margini, bordi e </a:t>
            </a:r>
            <a:r>
              <a:rPr lang="it-IT" dirty="0" err="1"/>
              <a:t>padding</a:t>
            </a:r>
            <a:r>
              <a:rPr lang="it-IT" dirty="0"/>
              <a:t> la larghezza dell’elemento sarà uguale all’area del contenuto dell’elemento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percentuale:</a:t>
            </a:r>
            <a:r>
              <a:rPr lang="it-IT" dirty="0"/>
              <a:t> la larghezza sarà calcolata rispetto a quella dell’elemento contenitore.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La proprietà </a:t>
            </a:r>
            <a:r>
              <a:rPr lang="it-IT" dirty="0" err="1"/>
              <a:t>width</a:t>
            </a:r>
            <a:r>
              <a:rPr lang="it-IT" dirty="0"/>
              <a:t> non è ereditata.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/>
              <a:t>: auto;}</a:t>
            </a:r>
          </a:p>
          <a:p>
            <a:r>
              <a:rPr lang="it-IT" dirty="0"/>
              <a:t>p {</a:t>
            </a:r>
            <a:r>
              <a:rPr lang="it-IT" dirty="0" err="1"/>
              <a:t>width</a:t>
            </a:r>
            <a:r>
              <a:rPr lang="it-IT" dirty="0"/>
              <a:t>: 90px;}</a:t>
            </a:r>
          </a:p>
          <a:p>
            <a:r>
              <a:rPr lang="it-IT" dirty="0" err="1"/>
              <a:t>div.box</a:t>
            </a:r>
            <a:r>
              <a:rPr lang="it-IT" dirty="0"/>
              <a:t> {</a:t>
            </a:r>
            <a:r>
              <a:rPr lang="it-IT" dirty="0" err="1"/>
              <a:t>width</a:t>
            </a:r>
            <a:r>
              <a:rPr lang="it-IT" dirty="0"/>
              <a:t>: 50%;}</a:t>
            </a:r>
          </a:p>
        </p:txBody>
      </p:sp>
    </p:spTree>
    <p:extLst>
      <p:ext uri="{BB962C8B-B14F-4D97-AF65-F5344CB8AC3E}">
        <p14:creationId xmlns:p14="http://schemas.microsoft.com/office/powerpoint/2010/main" val="1428312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B773A-C320-4D8A-96F5-5CB48502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min-width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50B01A-5F54-4C4B-8B71-697DFCC4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Imposta la </a:t>
            </a:r>
            <a:r>
              <a:rPr lang="it-IT" b="1" dirty="0"/>
              <a:t>larghezza minima </a:t>
            </a:r>
            <a:r>
              <a:rPr lang="it-IT" dirty="0"/>
              <a:t>di un elemento. Si applica a tutti gli elementi, tranne a quelli in linea non rimpiazzati e agli elementi di tabelle. </a:t>
            </a:r>
          </a:p>
          <a:p>
            <a:r>
              <a:rPr lang="it-IT" dirty="0"/>
              <a:t>Proprietà non ereditata.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sz="1400" dirty="0"/>
          </a:p>
          <a:p>
            <a:pPr algn="ctr"/>
            <a:r>
              <a:rPr lang="it-IT" dirty="0"/>
              <a:t>selettore {</a:t>
            </a:r>
            <a:r>
              <a:rPr lang="it-IT" dirty="0" err="1"/>
              <a:t>min-width</a:t>
            </a:r>
            <a:r>
              <a:rPr lang="it-IT" dirty="0"/>
              <a:t>: valore;}</a:t>
            </a:r>
          </a:p>
          <a:p>
            <a:r>
              <a:rPr lang="it-IT" dirty="0"/>
              <a:t>I valori possono essere:</a:t>
            </a:r>
          </a:p>
          <a:p>
            <a:endParaRPr lang="it-IT" sz="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la larghezza sarà come minimo quella espressa dalla percentuale riferita alla larghezza dell’elemento contenitore.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min-width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min-width</a:t>
            </a:r>
            <a:r>
              <a:rPr lang="it-IT" dirty="0"/>
              <a:t>: 40%;}</a:t>
            </a:r>
          </a:p>
        </p:txBody>
      </p:sp>
    </p:spTree>
    <p:extLst>
      <p:ext uri="{BB962C8B-B14F-4D97-AF65-F5344CB8AC3E}">
        <p14:creationId xmlns:p14="http://schemas.microsoft.com/office/powerpoint/2010/main" val="32528191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99992-1B9A-48BC-B1CA-E0A71B76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max-width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9351BD-519B-48CF-8C2C-30E200C99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</a:t>
            </a:r>
            <a:r>
              <a:rPr lang="it-IT" b="1" dirty="0"/>
              <a:t>larghezza massima </a:t>
            </a:r>
            <a:r>
              <a:rPr lang="it-IT" dirty="0"/>
              <a:t>di un elemento. Non è ereditata.</a:t>
            </a:r>
          </a:p>
          <a:p>
            <a:r>
              <a:rPr lang="it-IT" dirty="0"/>
              <a:t>l’elemento può assumere una larghezza inferiore rispetto al valore impostato ma non un valore superiore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sz="1000" dirty="0"/>
          </a:p>
          <a:p>
            <a:pPr algn="ctr"/>
            <a:r>
              <a:rPr lang="it-IT" b="1" dirty="0"/>
              <a:t>selettore {max-</a:t>
            </a:r>
            <a:r>
              <a:rPr lang="it-IT" b="1" dirty="0" err="1"/>
              <a:t>width</a:t>
            </a:r>
            <a:r>
              <a:rPr lang="it-IT" b="1" dirty="0"/>
              <a:t>: valore;}</a:t>
            </a:r>
          </a:p>
          <a:p>
            <a:pPr algn="ctr"/>
            <a:endParaRPr lang="it-IT" b="1" dirty="0"/>
          </a:p>
          <a:p>
            <a:r>
              <a:rPr lang="it-IT" dirty="0"/>
              <a:t>Per quanto riguarda i valori, essi possono essere rappresentati da: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: valore di default, non c’è un limite per larghezza dell’elemento;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max-width</a:t>
            </a:r>
            <a:r>
              <a:rPr lang="it-IT" dirty="0"/>
              <a:t>: 400px;}</a:t>
            </a:r>
          </a:p>
          <a:p>
            <a:r>
              <a:rPr lang="it-IT" dirty="0"/>
              <a:t>p {</a:t>
            </a:r>
            <a:r>
              <a:rPr lang="it-IT" dirty="0" err="1"/>
              <a:t>max-width</a:t>
            </a:r>
            <a:r>
              <a:rPr lang="it-IT" dirty="0"/>
              <a:t>: 40%;}</a:t>
            </a:r>
          </a:p>
        </p:txBody>
      </p:sp>
    </p:spTree>
    <p:extLst>
      <p:ext uri="{BB962C8B-B14F-4D97-AF65-F5344CB8AC3E}">
        <p14:creationId xmlns:p14="http://schemas.microsoft.com/office/powerpoint/2010/main" val="3040510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A8A303-E774-4871-816A-3553971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r>
              <a:rPr lang="it-IT" dirty="0"/>
              <a:t>-top, </a:t>
            </a:r>
            <a:r>
              <a:rPr lang="it-IT" dirty="0" err="1"/>
              <a:t>left</a:t>
            </a:r>
            <a:r>
              <a:rPr lang="it-IT" dirty="0"/>
              <a:t>, right, 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B9C12-69C6-4923-BACF-E22FD972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Imposta la distanza tra il lato (bordo) di un elemento e gli elementi adiacenti. Si applica a tutti gli elementi e non è ereditata.</a:t>
            </a:r>
          </a:p>
          <a:p>
            <a:endParaRPr lang="it-IT" dirty="0"/>
          </a:p>
          <a:p>
            <a:r>
              <a:rPr lang="it-IT" b="1" u="sng" dirty="0"/>
              <a:t>Selettore </a:t>
            </a:r>
          </a:p>
          <a:p>
            <a:pPr algn="ctr"/>
            <a:r>
              <a:rPr lang="it-IT" b="1" dirty="0"/>
              <a:t>{</a:t>
            </a:r>
            <a:r>
              <a:rPr lang="it-IT" b="1" dirty="0" err="1"/>
              <a:t>margin</a:t>
            </a:r>
            <a:r>
              <a:rPr lang="it-IT" b="1" dirty="0"/>
              <a:t>-top: valore;}</a:t>
            </a:r>
          </a:p>
          <a:p>
            <a:r>
              <a:rPr lang="it-IT" dirty="0"/>
              <a:t>I valori possibili sono: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misura: il valore è espresso in termini assoluti;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valore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: il valore è calcolato come percentuale rispetto alla larghezza (</a:t>
            </a:r>
            <a:r>
              <a:rPr lang="it-IT" dirty="0" err="1"/>
              <a:t>width</a:t>
            </a:r>
            <a:r>
              <a:rPr lang="it-IT" dirty="0"/>
              <a:t>) del blocco contenitore;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auto</a:t>
            </a:r>
            <a:r>
              <a:rPr lang="it-IT" dirty="0"/>
              <a:t>: il browser calcola automaticamente la distanza.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-top: 20px;} </a:t>
            </a:r>
          </a:p>
          <a:p>
            <a:r>
              <a:rPr lang="it-IT" dirty="0"/>
              <a:t>p {</a:t>
            </a:r>
            <a:r>
              <a:rPr lang="it-IT" dirty="0" err="1"/>
              <a:t>margin</a:t>
            </a:r>
            <a:r>
              <a:rPr lang="it-IT" dirty="0"/>
              <a:t>-top: 10%;}</a:t>
            </a:r>
          </a:p>
          <a:p>
            <a:r>
              <a:rPr lang="it-IT" dirty="0" err="1"/>
              <a:t>img</a:t>
            </a:r>
            <a:r>
              <a:rPr lang="it-IT" dirty="0"/>
              <a:t> {</a:t>
            </a:r>
            <a:r>
              <a:rPr lang="it-IT" dirty="0" err="1"/>
              <a:t>margin</a:t>
            </a:r>
            <a:r>
              <a:rPr lang="it-IT" dirty="0"/>
              <a:t>-top: auto;}</a:t>
            </a:r>
          </a:p>
          <a:p>
            <a:r>
              <a:rPr lang="it-IT" dirty="0"/>
              <a:t>Oppure </a:t>
            </a:r>
            <a:r>
              <a:rPr lang="it-IT" dirty="0" err="1"/>
              <a:t>margin-left</a:t>
            </a:r>
            <a:r>
              <a:rPr lang="it-IT" dirty="0"/>
              <a:t> </a:t>
            </a:r>
            <a:r>
              <a:rPr lang="it-IT" dirty="0" err="1"/>
              <a:t>ecc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0720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D00DC-BE71-47CE-A91B-3850D048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Proprietà singole e a sintassi abbreviata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DB4AB7-5548-43CA-9548-CCF1031C9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è possibile fare uso di </a:t>
            </a:r>
            <a:r>
              <a:rPr lang="it-IT" b="1" dirty="0"/>
              <a:t>proprietà singole</a:t>
            </a:r>
            <a:r>
              <a:rPr lang="it-IT" dirty="0"/>
              <a:t> e </a:t>
            </a:r>
            <a:r>
              <a:rPr lang="it-IT" b="1" dirty="0"/>
              <a:t>proprietà a sintassi abbreviata</a:t>
            </a:r>
          </a:p>
          <a:p>
            <a:r>
              <a:rPr lang="it-IT" dirty="0" err="1"/>
              <a:t>margin</a:t>
            </a:r>
            <a:r>
              <a:rPr lang="it-IT" dirty="0"/>
              <a:t>-top</a:t>
            </a:r>
          </a:p>
          <a:p>
            <a:r>
              <a:rPr lang="it-IT" dirty="0" err="1"/>
              <a:t>margin</a:t>
            </a:r>
            <a:r>
              <a:rPr lang="it-IT" dirty="0"/>
              <a:t>-right</a:t>
            </a:r>
          </a:p>
          <a:p>
            <a:r>
              <a:rPr lang="it-IT" dirty="0" err="1"/>
              <a:t>margin</a:t>
            </a:r>
            <a:r>
              <a:rPr lang="it-IT" dirty="0"/>
              <a:t>-bottom</a:t>
            </a:r>
          </a:p>
          <a:p>
            <a:r>
              <a:rPr lang="it-IT" dirty="0" err="1"/>
              <a:t>margin-left</a:t>
            </a:r>
            <a:endParaRPr lang="it-IT" dirty="0"/>
          </a:p>
          <a:p>
            <a:endParaRPr lang="it-IT" dirty="0"/>
          </a:p>
          <a:p>
            <a:r>
              <a:rPr lang="it-IT" dirty="0"/>
              <a:t>La regola sarebbe questa:</a:t>
            </a:r>
          </a:p>
          <a:p>
            <a:endParaRPr lang="it-IT" dirty="0"/>
          </a:p>
          <a:p>
            <a:r>
              <a:rPr lang="it-IT" dirty="0"/>
              <a:t>div { 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-top: 10px;</a:t>
            </a:r>
          </a:p>
          <a:p>
            <a:r>
              <a:rPr lang="it-IT" dirty="0"/>
              <a:t> </a:t>
            </a:r>
            <a:r>
              <a:rPr lang="it-IT" dirty="0" err="1"/>
              <a:t>margin-right</a:t>
            </a:r>
            <a:r>
              <a:rPr lang="it-IT" dirty="0"/>
              <a:t>: 5px;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-bottom: 10px;</a:t>
            </a:r>
          </a:p>
          <a:p>
            <a:r>
              <a:rPr lang="it-IT" dirty="0"/>
              <a:t> </a:t>
            </a:r>
            <a:r>
              <a:rPr lang="it-IT" dirty="0" err="1"/>
              <a:t>margin-left</a:t>
            </a:r>
            <a:r>
              <a:rPr lang="it-IT" dirty="0"/>
              <a:t>: 5px;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Lo stesso risultato si può ottenere usando la proprietà a </a:t>
            </a:r>
            <a:r>
              <a:rPr lang="it-IT" b="1" dirty="0">
                <a:solidFill>
                  <a:srgbClr val="C00000"/>
                </a:solidFill>
              </a:rPr>
              <a:t>sintassi abbreviata </a:t>
            </a:r>
            <a:r>
              <a:rPr lang="it-IT" dirty="0" err="1"/>
              <a:t>margin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 5px 10px 5px;} TOP – RIGHT – BOTTOM – LEFT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 5px;} TOP+BOTTOM – RIGHT+LEFT</a:t>
            </a:r>
          </a:p>
          <a:p>
            <a:endParaRPr lang="it-IT" dirty="0"/>
          </a:p>
          <a:p>
            <a:r>
              <a:rPr lang="it-IT" dirty="0"/>
              <a:t>div {</a:t>
            </a:r>
            <a:r>
              <a:rPr lang="it-IT" dirty="0" err="1"/>
              <a:t>margin</a:t>
            </a:r>
            <a:r>
              <a:rPr lang="it-IT" dirty="0"/>
              <a:t>: 10px;} TOP+BOTTOM+RIGHT+LEFT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2108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AEAD8-479D-4768-B17C-ABBDB144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r>
              <a:rPr lang="it-IT" dirty="0"/>
              <a:t> – sintassi abbreviata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88ED4-C477-45CA-B30F-ED7418FC4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2992073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È una proprietà a sintassi abbreviata. Con essa è possibile specificare in una sola regola i </a:t>
            </a:r>
            <a:r>
              <a:rPr lang="it-IT" b="1" dirty="0"/>
              <a:t>valori per tutti e quattro i lati </a:t>
            </a:r>
            <a:r>
              <a:rPr lang="it-IT" dirty="0"/>
              <a:t>di un elemento. Si applica a tutti gli elementi e non è ereditata. I tipi di valori esprimibili sono gli stessi visti per le proprietà singole.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La sintassi di base per questa proprietà è la seguente: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margin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valore-1</a:t>
            </a:r>
            <a:r>
              <a:rPr lang="it-IT" b="1" dirty="0"/>
              <a:t>, </a:t>
            </a:r>
            <a:r>
              <a:rPr lang="it-IT" b="1" dirty="0">
                <a:solidFill>
                  <a:srgbClr val="00B0F0"/>
                </a:solidFill>
              </a:rPr>
              <a:t>valore-2,</a:t>
            </a:r>
            <a:r>
              <a:rPr lang="it-IT" b="1" dirty="0"/>
              <a:t> </a:t>
            </a:r>
            <a:r>
              <a:rPr lang="it-IT" b="1" dirty="0">
                <a:solidFill>
                  <a:srgbClr val="00B050"/>
                </a:solidFill>
              </a:rPr>
              <a:t>valore-3</a:t>
            </a:r>
            <a:r>
              <a:rPr lang="it-IT" b="1" dirty="0"/>
              <a:t>, </a:t>
            </a:r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valore-4;</a:t>
            </a:r>
            <a:r>
              <a:rPr lang="it-IT" b="1" dirty="0"/>
              <a:t>}</a:t>
            </a:r>
          </a:p>
          <a:p>
            <a:pPr algn="ctr"/>
            <a:r>
              <a:rPr lang="it-IT" b="1" i="1" dirty="0">
                <a:solidFill>
                  <a:srgbClr val="C00000"/>
                </a:solidFill>
              </a:rPr>
              <a:t>Top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00B0F0"/>
                </a:solidFill>
              </a:rPr>
              <a:t>right</a:t>
            </a:r>
            <a:r>
              <a:rPr lang="it-IT" b="1" i="1" dirty="0"/>
              <a:t>, </a:t>
            </a:r>
            <a:r>
              <a:rPr lang="it-IT" b="1" i="1" dirty="0">
                <a:solidFill>
                  <a:srgbClr val="00B050"/>
                </a:solidFill>
              </a:rPr>
              <a:t>bottom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FFC000"/>
                </a:solidFill>
              </a:rPr>
              <a:t>left</a:t>
            </a:r>
            <a:endParaRPr lang="it-IT" b="1" i="1" dirty="0">
              <a:solidFill>
                <a:srgbClr val="FFC000"/>
              </a:solidFill>
            </a:endParaRPr>
          </a:p>
          <a:p>
            <a:endParaRPr lang="it-IT" sz="900" dirty="0"/>
          </a:p>
          <a:p>
            <a:r>
              <a:rPr lang="it-IT" dirty="0"/>
              <a:t>L’ordine di lettura va inteso </a:t>
            </a:r>
            <a:r>
              <a:rPr lang="it-IT" b="1" dirty="0"/>
              <a:t>in senso orario</a:t>
            </a:r>
            <a:r>
              <a:rPr lang="it-IT" dirty="0"/>
              <a:t>. Per cui: il primo valore si riferisce al lato superiore, il secondo a quello destro, il terzo al lato inferiore, il quarto a quello sinistro. In pratica, usare la sintassi vista nell’esempio equivale a scrivere: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74F7C43-7A1F-A10F-5C5C-3DDEB0F4D7E9}"/>
              </a:ext>
            </a:extLst>
          </p:cNvPr>
          <p:cNvSpPr txBox="1"/>
          <p:nvPr/>
        </p:nvSpPr>
        <p:spPr>
          <a:xfrm>
            <a:off x="5436096" y="4546908"/>
            <a:ext cx="2520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-top: 10px; </a:t>
            </a:r>
          </a:p>
          <a:p>
            <a:r>
              <a:rPr lang="it-IT" dirty="0"/>
              <a:t> </a:t>
            </a:r>
            <a:r>
              <a:rPr lang="it-IT" dirty="0" err="1"/>
              <a:t>margin-right</a:t>
            </a:r>
            <a:r>
              <a:rPr lang="it-IT" dirty="0"/>
              <a:t>: 15px; </a:t>
            </a:r>
          </a:p>
          <a:p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-bottom: 10px;</a:t>
            </a:r>
          </a:p>
          <a:p>
            <a:r>
              <a:rPr lang="it-IT" dirty="0"/>
              <a:t> </a:t>
            </a:r>
            <a:r>
              <a:rPr lang="it-IT" dirty="0" err="1"/>
              <a:t>margin-left</a:t>
            </a:r>
            <a:r>
              <a:rPr lang="it-IT" dirty="0"/>
              <a:t>: 20px; </a:t>
            </a:r>
          </a:p>
          <a:p>
            <a:r>
              <a:rPr lang="it-IT" dirty="0"/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87D527-E09A-193A-9F63-E817970CE476}"/>
              </a:ext>
            </a:extLst>
          </p:cNvPr>
          <p:cNvSpPr txBox="1"/>
          <p:nvPr/>
        </p:nvSpPr>
        <p:spPr>
          <a:xfrm>
            <a:off x="971600" y="4962406"/>
            <a:ext cx="306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 {</a:t>
            </a:r>
          </a:p>
          <a:p>
            <a:r>
              <a:rPr lang="it-IT" dirty="0" err="1"/>
              <a:t>margin</a:t>
            </a:r>
            <a:r>
              <a:rPr lang="it-IT" dirty="0"/>
              <a:t>: 10px 15px 10px 20px;  </a:t>
            </a:r>
          </a:p>
          <a:p>
            <a:r>
              <a:rPr lang="it-IT" dirty="0"/>
              <a:t>}</a:t>
            </a:r>
          </a:p>
        </p:txBody>
      </p:sp>
      <p:sp>
        <p:nvSpPr>
          <p:cNvPr id="6" name="Uguale a 5">
            <a:extLst>
              <a:ext uri="{FF2B5EF4-FFF2-40B4-BE49-F238E27FC236}">
                <a16:creationId xmlns:a16="http://schemas.microsoft.com/office/drawing/2014/main" id="{00B27B98-1E9D-C3E6-42DD-B659231B2705}"/>
              </a:ext>
            </a:extLst>
          </p:cNvPr>
          <p:cNvSpPr/>
          <p:nvPr/>
        </p:nvSpPr>
        <p:spPr>
          <a:xfrm>
            <a:off x="4223320" y="5085184"/>
            <a:ext cx="985393" cy="6094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136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E1346-DF06-4AC2-A4EF-9E9553E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margin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850B4-2AC9-4E2E-89A3-18101459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Un’ulteriore abbreviazione della sintassi si può ottenere usando tre, due o un solo valore. Queste le regole:</a:t>
            </a:r>
          </a:p>
          <a:p>
            <a:pPr marL="0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tre valori</a:t>
            </a:r>
            <a:r>
              <a:rPr lang="it-IT" dirty="0"/>
              <a:t>, il primo si riferisce al margine superiore, il secondo a quelli sinistro e destro, il terzo a quello inferiore;</a:t>
            </a:r>
          </a:p>
          <a:p>
            <a:pPr marL="201168" lvl="1" indent="0" algn="ctr">
              <a:buNone/>
            </a:pPr>
            <a:r>
              <a:rPr lang="it-IT" sz="1600" b="1" dirty="0"/>
              <a:t>selettore {</a:t>
            </a:r>
            <a:r>
              <a:rPr lang="it-IT" sz="1600" b="1" dirty="0" err="1"/>
              <a:t>margin</a:t>
            </a:r>
            <a:r>
              <a:rPr lang="it-IT" sz="1600" b="1" dirty="0"/>
              <a:t>: </a:t>
            </a:r>
            <a:r>
              <a:rPr lang="it-IT" sz="1600" b="1" dirty="0">
                <a:solidFill>
                  <a:srgbClr val="C00000"/>
                </a:solidFill>
              </a:rPr>
              <a:t>valore-1</a:t>
            </a:r>
            <a:r>
              <a:rPr lang="it-IT" sz="1600" b="1" dirty="0"/>
              <a:t>, </a:t>
            </a:r>
            <a:r>
              <a:rPr lang="it-IT" sz="1600" b="1" dirty="0">
                <a:solidFill>
                  <a:srgbClr val="00B0F0"/>
                </a:solidFill>
              </a:rPr>
              <a:t>valore-2,</a:t>
            </a:r>
            <a:r>
              <a:rPr lang="it-IT" sz="1600" b="1" dirty="0"/>
              <a:t> </a:t>
            </a:r>
            <a:r>
              <a:rPr lang="it-IT" sz="1600" b="1" dirty="0">
                <a:solidFill>
                  <a:srgbClr val="00B050"/>
                </a:solidFill>
              </a:rPr>
              <a:t>valore-3;</a:t>
            </a:r>
            <a:r>
              <a:rPr lang="it-IT" sz="1600" b="1" dirty="0"/>
              <a:t>}</a:t>
            </a:r>
          </a:p>
          <a:p>
            <a:pPr marL="201168" lvl="1" indent="0" algn="ctr">
              <a:buNone/>
            </a:pPr>
            <a:r>
              <a:rPr lang="it-IT" sz="1600" b="1" i="1" dirty="0">
                <a:solidFill>
                  <a:srgbClr val="C00000"/>
                </a:solidFill>
              </a:rPr>
              <a:t>Top</a:t>
            </a:r>
            <a:r>
              <a:rPr lang="it-IT" sz="1600" b="1" i="1" dirty="0"/>
              <a:t>, </a:t>
            </a:r>
            <a:r>
              <a:rPr lang="it-IT" sz="1600" b="1" i="1" dirty="0" err="1">
                <a:solidFill>
                  <a:srgbClr val="00B0F0"/>
                </a:solidFill>
              </a:rPr>
              <a:t>right</a:t>
            </a:r>
            <a:r>
              <a:rPr lang="it-IT" sz="1600" b="1" i="1" dirty="0">
                <a:solidFill>
                  <a:srgbClr val="00B0F0"/>
                </a:solidFill>
              </a:rPr>
              <a:t> + </a:t>
            </a:r>
            <a:r>
              <a:rPr lang="it-IT" sz="1600" b="1" i="1" dirty="0" err="1">
                <a:solidFill>
                  <a:srgbClr val="00B0F0"/>
                </a:solidFill>
              </a:rPr>
              <a:t>left</a:t>
            </a:r>
            <a:r>
              <a:rPr lang="it-IT" sz="1600" b="1" i="1" dirty="0"/>
              <a:t>, </a:t>
            </a:r>
            <a:r>
              <a:rPr lang="it-IT" sz="1600" b="1" i="1" dirty="0">
                <a:solidFill>
                  <a:srgbClr val="00B050"/>
                </a:solidFill>
              </a:rPr>
              <a:t>bottom</a:t>
            </a:r>
            <a:br>
              <a:rPr lang="it-IT" sz="1600" b="1" i="1" dirty="0">
                <a:solidFill>
                  <a:srgbClr val="FFC000"/>
                </a:solidFill>
              </a:rPr>
            </a:br>
            <a:endParaRPr lang="it-IT" sz="1600" b="1" i="1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due valori</a:t>
            </a:r>
            <a:r>
              <a:rPr lang="it-IT" dirty="0"/>
              <a:t>, il primo si riferisce ai lati superiore e inferiore, il secondo al sinistro e al destro;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margin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, </a:t>
            </a:r>
            <a:r>
              <a:rPr lang="it-IT" sz="1400" b="1" dirty="0">
                <a:solidFill>
                  <a:srgbClr val="00B0F0"/>
                </a:solidFill>
              </a:rPr>
              <a:t>valore-2;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bottom</a:t>
            </a:r>
            <a:r>
              <a:rPr lang="it-IT" sz="1400" b="1" i="1" dirty="0"/>
              <a:t>, </a:t>
            </a:r>
            <a:r>
              <a:rPr lang="it-IT" sz="1400" b="1" i="1" dirty="0" err="1">
                <a:solidFill>
                  <a:srgbClr val="00B0F0"/>
                </a:solidFill>
              </a:rPr>
              <a:t>right</a:t>
            </a:r>
            <a:r>
              <a:rPr lang="it-IT" sz="1400" b="1" i="1" dirty="0">
                <a:solidFill>
                  <a:srgbClr val="00B0F0"/>
                </a:solidFill>
              </a:rPr>
              <a:t> + </a:t>
            </a:r>
            <a:r>
              <a:rPr lang="it-IT" sz="1400" b="1" i="1" dirty="0" err="1">
                <a:solidFill>
                  <a:srgbClr val="00B0F0"/>
                </a:solidFill>
              </a:rPr>
              <a:t>left</a:t>
            </a:r>
            <a:endParaRPr lang="it-IT" sz="1400" b="1" i="1" dirty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 </a:t>
            </a:r>
            <a:r>
              <a:rPr lang="it-IT" b="1" dirty="0"/>
              <a:t>un solo valore</a:t>
            </a:r>
            <a:r>
              <a:rPr lang="it-IT" dirty="0"/>
              <a:t>, un uguale distanza sarà applicata ai quattro lati.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margin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</a:t>
            </a:r>
            <a:r>
              <a:rPr lang="it-IT" sz="1400" b="1" i="1" dirty="0" err="1">
                <a:solidFill>
                  <a:srgbClr val="C00000"/>
                </a:solidFill>
              </a:rPr>
              <a:t>right</a:t>
            </a:r>
            <a:r>
              <a:rPr lang="it-IT" sz="1400" b="1" i="1" dirty="0">
                <a:solidFill>
                  <a:srgbClr val="C00000"/>
                </a:solidFill>
              </a:rPr>
              <a:t>+ bottom + </a:t>
            </a:r>
            <a:r>
              <a:rPr lang="it-IT" sz="1400" b="1" i="1" dirty="0" err="1">
                <a:solidFill>
                  <a:srgbClr val="C00000"/>
                </a:solidFill>
              </a:rPr>
              <a:t>left</a:t>
            </a:r>
            <a:endParaRPr lang="it-IT" sz="1400" b="1" i="1" dirty="0">
              <a:solidFill>
                <a:srgbClr val="C00000"/>
              </a:solidFill>
            </a:endParaRPr>
          </a:p>
          <a:p>
            <a:pPr marL="201168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912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A8A303-E774-4871-816A-35539713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r>
              <a:rPr lang="it-IT" dirty="0"/>
              <a:t>-top, </a:t>
            </a:r>
            <a:r>
              <a:rPr lang="it-IT" dirty="0" err="1"/>
              <a:t>left</a:t>
            </a:r>
            <a:r>
              <a:rPr lang="it-IT" dirty="0"/>
              <a:t>, right, bottom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BB9C12-69C6-4923-BACF-E22FD972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Imposta l’ampiezza del </a:t>
            </a:r>
            <a:r>
              <a:rPr lang="it-IT" dirty="0" err="1"/>
              <a:t>padding</a:t>
            </a:r>
            <a:r>
              <a:rPr lang="it-IT" dirty="0"/>
              <a:t> di un elemento. Si applica  a tutti gli elementi e non è ereditata</a:t>
            </a:r>
          </a:p>
          <a:p>
            <a:pPr marL="0" indent="0">
              <a:buNone/>
            </a:pPr>
            <a:r>
              <a:rPr lang="it-IT" b="1" u="sng" dirty="0"/>
              <a:t>selettore</a:t>
            </a:r>
            <a:r>
              <a:rPr lang="it-IT" b="1" dirty="0"/>
              <a:t> </a:t>
            </a:r>
          </a:p>
          <a:p>
            <a:pPr marL="0" indent="0" algn="ctr">
              <a:buNone/>
            </a:pPr>
            <a:r>
              <a:rPr lang="it-IT" b="1" dirty="0"/>
              <a:t>{</a:t>
            </a:r>
            <a:r>
              <a:rPr lang="it-IT" b="1" dirty="0" err="1"/>
              <a:t>padding</a:t>
            </a:r>
            <a:r>
              <a:rPr lang="it-IT" b="1" dirty="0"/>
              <a:t>-top: valore;}</a:t>
            </a:r>
          </a:p>
          <a:p>
            <a:pPr marL="0" indent="0">
              <a:buNone/>
            </a:pPr>
            <a:r>
              <a:rPr lang="it-IT" dirty="0"/>
              <a:t>I valori possono essere:</a:t>
            </a:r>
          </a:p>
          <a:p>
            <a:pPr marL="0" indent="0">
              <a:buNone/>
            </a:pPr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numerico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valore in percentuale </a:t>
            </a:r>
            <a:r>
              <a:rPr lang="it-IT" dirty="0"/>
              <a:t>calcolato come percentuale rispetto alla larghezza (</a:t>
            </a:r>
            <a:r>
              <a:rPr lang="it-IT" dirty="0" err="1"/>
              <a:t>width</a:t>
            </a:r>
            <a:r>
              <a:rPr lang="it-IT" dirty="0"/>
              <a:t>) del blocco contenitore.</a:t>
            </a:r>
          </a:p>
          <a:p>
            <a:pPr marL="201168" lvl="1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div {</a:t>
            </a:r>
            <a:r>
              <a:rPr lang="it-IT" dirty="0" err="1"/>
              <a:t>padding</a:t>
            </a:r>
            <a:r>
              <a:rPr lang="it-IT" dirty="0"/>
              <a:t>-top: 40px;}</a:t>
            </a:r>
          </a:p>
          <a:p>
            <a:pPr marL="0" indent="0">
              <a:buNone/>
            </a:pPr>
            <a:r>
              <a:rPr lang="it-IT" dirty="0"/>
              <a:t>p {</a:t>
            </a:r>
            <a:r>
              <a:rPr lang="it-IT" dirty="0" err="1"/>
              <a:t>padding</a:t>
            </a:r>
            <a:r>
              <a:rPr lang="it-IT" dirty="0"/>
              <a:t>-top: 20%;}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Oppure </a:t>
            </a:r>
            <a:r>
              <a:rPr lang="it-IT" dirty="0" err="1"/>
              <a:t>padding-left</a:t>
            </a:r>
            <a:r>
              <a:rPr lang="it-IT" dirty="0"/>
              <a:t> </a:t>
            </a:r>
            <a:r>
              <a:rPr lang="it-IT" dirty="0" err="1"/>
              <a:t>ecc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2321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8AEAD8-479D-4768-B17C-ABBDB144E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r>
              <a:rPr lang="it-IT" dirty="0"/>
              <a:t> – sintassi abbreviata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88ED4-C477-45CA-B30F-ED7418FC4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Proprietà a sintassi abbreviata. Serve a impostare i valori del </a:t>
            </a:r>
            <a:r>
              <a:rPr lang="it-IT" dirty="0" err="1"/>
              <a:t>padding</a:t>
            </a:r>
            <a:r>
              <a:rPr lang="it-IT" dirty="0"/>
              <a:t> per tutti e quattro i lati di un elemento. Valgono per essa tutte le osservazioni e le regole sintattiche viste per la proprietà </a:t>
            </a:r>
            <a:r>
              <a:rPr lang="it-IT" dirty="0" err="1"/>
              <a:t>margin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u="sng" dirty="0"/>
              <a:t>Sintassi ed esempi</a:t>
            </a:r>
          </a:p>
          <a:p>
            <a:endParaRPr lang="it-IT" dirty="0"/>
          </a:p>
          <a:p>
            <a:r>
              <a:rPr lang="it-IT" dirty="0"/>
              <a:t>La sintassi di base per questa proprietà è la seguente: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 err="1"/>
              <a:t>margin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valore-1</a:t>
            </a:r>
            <a:r>
              <a:rPr lang="it-IT" b="1" dirty="0"/>
              <a:t>, </a:t>
            </a:r>
            <a:r>
              <a:rPr lang="it-IT" b="1" dirty="0">
                <a:solidFill>
                  <a:srgbClr val="00B0F0"/>
                </a:solidFill>
              </a:rPr>
              <a:t>valore-2,</a:t>
            </a:r>
            <a:r>
              <a:rPr lang="it-IT" b="1" dirty="0"/>
              <a:t> </a:t>
            </a:r>
            <a:r>
              <a:rPr lang="it-IT" b="1" dirty="0">
                <a:solidFill>
                  <a:srgbClr val="00B050"/>
                </a:solidFill>
              </a:rPr>
              <a:t>valore-3</a:t>
            </a:r>
            <a:r>
              <a:rPr lang="it-IT" b="1" dirty="0"/>
              <a:t>, </a:t>
            </a:r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valore-4;</a:t>
            </a:r>
            <a:r>
              <a:rPr lang="it-IT" b="1" dirty="0"/>
              <a:t>}</a:t>
            </a:r>
          </a:p>
          <a:p>
            <a:pPr algn="ctr"/>
            <a:r>
              <a:rPr lang="it-IT" b="1" i="1" dirty="0">
                <a:solidFill>
                  <a:srgbClr val="C00000"/>
                </a:solidFill>
              </a:rPr>
              <a:t>Top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00B0F0"/>
                </a:solidFill>
              </a:rPr>
              <a:t>right</a:t>
            </a:r>
            <a:r>
              <a:rPr lang="it-IT" b="1" i="1" dirty="0"/>
              <a:t>, </a:t>
            </a:r>
            <a:r>
              <a:rPr lang="it-IT" b="1" i="1" dirty="0">
                <a:solidFill>
                  <a:srgbClr val="00B050"/>
                </a:solidFill>
              </a:rPr>
              <a:t>bottom</a:t>
            </a:r>
            <a:r>
              <a:rPr lang="it-IT" b="1" i="1" dirty="0"/>
              <a:t>, </a:t>
            </a:r>
            <a:r>
              <a:rPr lang="it-IT" b="1" i="1" dirty="0" err="1">
                <a:solidFill>
                  <a:srgbClr val="FFC000"/>
                </a:solidFill>
              </a:rPr>
              <a:t>left</a:t>
            </a:r>
            <a:endParaRPr lang="it-IT" b="1" i="1" dirty="0">
              <a:solidFill>
                <a:srgbClr val="FFC000"/>
              </a:solidFill>
            </a:endParaRPr>
          </a:p>
          <a:p>
            <a:r>
              <a:rPr lang="it-IT" dirty="0"/>
              <a:t>I valori possono essere:</a:t>
            </a:r>
          </a:p>
          <a:p>
            <a:endParaRPr lang="it-IT" sz="9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elenco di </a:t>
            </a:r>
            <a:r>
              <a:rPr lang="it-IT" b="1" dirty="0">
                <a:solidFill>
                  <a:srgbClr val="C00000"/>
                </a:solidFill>
              </a:rPr>
              <a:t>valori numerici </a:t>
            </a:r>
            <a:r>
              <a:rPr lang="it-IT" dirty="0"/>
              <a:t>con unità di misura;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elenco di valori in </a:t>
            </a:r>
            <a:r>
              <a:rPr lang="it-IT" b="1" dirty="0">
                <a:solidFill>
                  <a:srgbClr val="C00000"/>
                </a:solidFill>
              </a:rPr>
              <a:t>percentuale</a:t>
            </a:r>
            <a:r>
              <a:rPr lang="it-IT" dirty="0"/>
              <a:t>.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Nella definizione dei valori è possibile mischiare percentuali con valori assoluti in unità di misura.</a:t>
            </a:r>
          </a:p>
        </p:txBody>
      </p:sp>
    </p:spTree>
    <p:extLst>
      <p:ext uri="{BB962C8B-B14F-4D97-AF65-F5344CB8AC3E}">
        <p14:creationId xmlns:p14="http://schemas.microsoft.com/office/powerpoint/2010/main" val="2162558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E1346-DF06-4AC2-A4EF-9E9553EC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padding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4850B4-2AC9-4E2E-89A3-18101459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Un’ulteriore abbreviazione della sintassi si può ottenere usando tre, due o un solo valore. Queste le regole: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se si usano </a:t>
            </a:r>
            <a:r>
              <a:rPr lang="it-IT" b="1" dirty="0"/>
              <a:t>tre valori</a:t>
            </a:r>
            <a:r>
              <a:rPr lang="it-IT" dirty="0"/>
              <a:t>, il primo si riferisce al </a:t>
            </a:r>
            <a:r>
              <a:rPr lang="it-IT" dirty="0" err="1"/>
              <a:t>padding</a:t>
            </a:r>
            <a:r>
              <a:rPr lang="it-IT" dirty="0"/>
              <a:t> superiore, il secondo a quelli sinistro e destro, il terzo a quello inferiore;</a:t>
            </a:r>
          </a:p>
          <a:p>
            <a:pPr marL="201168" lvl="1" indent="0" algn="ctr">
              <a:buNone/>
            </a:pPr>
            <a:r>
              <a:rPr lang="it-IT" sz="1600" b="1" dirty="0"/>
              <a:t>selettore {</a:t>
            </a:r>
            <a:r>
              <a:rPr lang="it-IT" sz="1600" b="1" dirty="0" err="1"/>
              <a:t>padding</a:t>
            </a:r>
            <a:r>
              <a:rPr lang="it-IT" sz="1600" b="1" dirty="0"/>
              <a:t>: </a:t>
            </a:r>
            <a:r>
              <a:rPr lang="it-IT" sz="1600" b="1" dirty="0">
                <a:solidFill>
                  <a:srgbClr val="C00000"/>
                </a:solidFill>
              </a:rPr>
              <a:t>valore-1</a:t>
            </a:r>
            <a:r>
              <a:rPr lang="it-IT" sz="1600" b="1" dirty="0"/>
              <a:t>, </a:t>
            </a:r>
            <a:r>
              <a:rPr lang="it-IT" sz="1600" b="1" dirty="0">
                <a:solidFill>
                  <a:srgbClr val="00B0F0"/>
                </a:solidFill>
              </a:rPr>
              <a:t>valore-2,</a:t>
            </a:r>
            <a:r>
              <a:rPr lang="it-IT" sz="1600" b="1" dirty="0"/>
              <a:t> </a:t>
            </a:r>
            <a:r>
              <a:rPr lang="it-IT" sz="1600" b="1" dirty="0">
                <a:solidFill>
                  <a:srgbClr val="00B050"/>
                </a:solidFill>
              </a:rPr>
              <a:t>valore-3;</a:t>
            </a:r>
            <a:r>
              <a:rPr lang="it-IT" sz="1600" b="1" dirty="0"/>
              <a:t>}</a:t>
            </a:r>
          </a:p>
          <a:p>
            <a:pPr marL="201168" lvl="1" indent="0" algn="ctr">
              <a:buNone/>
            </a:pPr>
            <a:r>
              <a:rPr lang="it-IT" sz="1600" b="1" i="1" dirty="0">
                <a:solidFill>
                  <a:srgbClr val="C00000"/>
                </a:solidFill>
              </a:rPr>
              <a:t>Top</a:t>
            </a:r>
            <a:r>
              <a:rPr lang="it-IT" sz="1600" b="1" i="1" dirty="0"/>
              <a:t>, </a:t>
            </a:r>
            <a:r>
              <a:rPr lang="it-IT" sz="1600" b="1" i="1" dirty="0" err="1">
                <a:solidFill>
                  <a:srgbClr val="00B0F0"/>
                </a:solidFill>
              </a:rPr>
              <a:t>right</a:t>
            </a:r>
            <a:r>
              <a:rPr lang="it-IT" sz="1600" b="1" i="1" dirty="0">
                <a:solidFill>
                  <a:srgbClr val="00B0F0"/>
                </a:solidFill>
              </a:rPr>
              <a:t> + </a:t>
            </a:r>
            <a:r>
              <a:rPr lang="it-IT" sz="1600" b="1" i="1" dirty="0" err="1">
                <a:solidFill>
                  <a:srgbClr val="00B0F0"/>
                </a:solidFill>
              </a:rPr>
              <a:t>left</a:t>
            </a:r>
            <a:r>
              <a:rPr lang="it-IT" sz="1600" b="1" i="1" dirty="0"/>
              <a:t>, </a:t>
            </a:r>
            <a:r>
              <a:rPr lang="it-IT" sz="1600" b="1" i="1" dirty="0">
                <a:solidFill>
                  <a:srgbClr val="00B050"/>
                </a:solidFill>
              </a:rPr>
              <a:t>bottom</a:t>
            </a:r>
            <a:br>
              <a:rPr lang="it-IT" sz="1600" b="1" i="1" dirty="0">
                <a:solidFill>
                  <a:srgbClr val="FFC000"/>
                </a:solidFill>
              </a:rPr>
            </a:br>
            <a:endParaRPr lang="it-IT" sz="1600" b="1" i="1" dirty="0">
              <a:solidFill>
                <a:srgbClr val="FFC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usano </a:t>
            </a:r>
            <a:r>
              <a:rPr lang="it-IT" b="1" dirty="0"/>
              <a:t>due valori</a:t>
            </a:r>
            <a:r>
              <a:rPr lang="it-IT" dirty="0"/>
              <a:t>, il primo si riferisce ai lati superiore e inferiore, il secondo al sinistro e al destro;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padding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, </a:t>
            </a:r>
            <a:r>
              <a:rPr lang="it-IT" sz="1400" b="1" dirty="0">
                <a:solidFill>
                  <a:srgbClr val="00B0F0"/>
                </a:solidFill>
              </a:rPr>
              <a:t>valore-2;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bottom</a:t>
            </a:r>
            <a:r>
              <a:rPr lang="it-IT" sz="1400" b="1" i="1" dirty="0"/>
              <a:t>, </a:t>
            </a:r>
            <a:r>
              <a:rPr lang="it-IT" sz="1400" b="1" i="1" dirty="0" err="1">
                <a:solidFill>
                  <a:srgbClr val="00B0F0"/>
                </a:solidFill>
              </a:rPr>
              <a:t>right</a:t>
            </a:r>
            <a:r>
              <a:rPr lang="it-IT" sz="1400" b="1" i="1" dirty="0">
                <a:solidFill>
                  <a:srgbClr val="00B0F0"/>
                </a:solidFill>
              </a:rPr>
              <a:t> + </a:t>
            </a:r>
            <a:r>
              <a:rPr lang="it-IT" sz="1400" b="1" i="1" dirty="0" err="1">
                <a:solidFill>
                  <a:srgbClr val="00B0F0"/>
                </a:solidFill>
              </a:rPr>
              <a:t>left</a:t>
            </a:r>
            <a:endParaRPr lang="it-IT" sz="1400" b="1" i="1" dirty="0">
              <a:solidFill>
                <a:srgbClr val="FFC000"/>
              </a:solidFill>
            </a:endParaRP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se si usa </a:t>
            </a:r>
            <a:r>
              <a:rPr lang="it-IT" b="1" dirty="0"/>
              <a:t>un solo valore</a:t>
            </a:r>
            <a:r>
              <a:rPr lang="it-IT" dirty="0"/>
              <a:t>, un uguale distanza sarà applicata ai quattro lati.</a:t>
            </a:r>
          </a:p>
          <a:p>
            <a:pPr algn="ctr"/>
            <a:r>
              <a:rPr lang="it-IT" sz="1400" b="1" dirty="0"/>
              <a:t>selettore {</a:t>
            </a:r>
            <a:r>
              <a:rPr lang="it-IT" sz="1400" b="1" dirty="0" err="1"/>
              <a:t>padding</a:t>
            </a:r>
            <a:r>
              <a:rPr lang="it-IT" sz="1400" b="1" dirty="0"/>
              <a:t>: </a:t>
            </a:r>
            <a:r>
              <a:rPr lang="it-IT" sz="1400" b="1" dirty="0">
                <a:solidFill>
                  <a:srgbClr val="C00000"/>
                </a:solidFill>
              </a:rPr>
              <a:t>valore-1</a:t>
            </a:r>
            <a:r>
              <a:rPr lang="it-IT" sz="1400" b="1" dirty="0"/>
              <a:t>}</a:t>
            </a:r>
          </a:p>
          <a:p>
            <a:pPr algn="ctr"/>
            <a:r>
              <a:rPr lang="it-IT" sz="1400" b="1" i="1" dirty="0">
                <a:solidFill>
                  <a:srgbClr val="C00000"/>
                </a:solidFill>
              </a:rPr>
              <a:t>Top + </a:t>
            </a:r>
            <a:r>
              <a:rPr lang="it-IT" sz="1400" b="1" i="1" dirty="0" err="1">
                <a:solidFill>
                  <a:srgbClr val="C00000"/>
                </a:solidFill>
              </a:rPr>
              <a:t>right</a:t>
            </a:r>
            <a:r>
              <a:rPr lang="it-IT" sz="1400" b="1" i="1" dirty="0">
                <a:solidFill>
                  <a:srgbClr val="C00000"/>
                </a:solidFill>
              </a:rPr>
              <a:t>+ bottom + </a:t>
            </a:r>
            <a:r>
              <a:rPr lang="it-IT" sz="1400" b="1" i="1" dirty="0" err="1">
                <a:solidFill>
                  <a:srgbClr val="C00000"/>
                </a:solidFill>
              </a:rPr>
              <a:t>left</a:t>
            </a:r>
            <a:endParaRPr lang="it-IT" sz="1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7678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6F0A1-4994-4128-95AF-DF28E00C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Definire lo stile di un singolo bordo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89234E-6E39-455A-B7C0-F37482F35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Iniziamo a vedere come impostare le proprietà per un singolo bordo. Questa la sintassi di base con le proprietà singole:</a:t>
            </a:r>
          </a:p>
          <a:p>
            <a:endParaRPr lang="it-IT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>
                <a:solidFill>
                  <a:srgbClr val="00B0F0"/>
                </a:solidFill>
              </a:rPr>
              <a:t>style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-&lt;lato&gt;-</a:t>
            </a:r>
            <a:r>
              <a:rPr lang="it-IT" b="1" dirty="0" err="1">
                <a:solidFill>
                  <a:srgbClr val="FFC000"/>
                </a:solidFill>
              </a:rPr>
              <a:t>width</a:t>
            </a:r>
            <a:r>
              <a:rPr lang="it-IT" b="1" dirty="0"/>
              <a:t>: &lt;valore&gt;;</a:t>
            </a:r>
          </a:p>
          <a:p>
            <a:r>
              <a:rPr lang="it-IT" b="1" dirty="0"/>
              <a:t>}</a:t>
            </a:r>
          </a:p>
          <a:p>
            <a:endParaRPr lang="it-IT" dirty="0"/>
          </a:p>
          <a:p>
            <a:r>
              <a:rPr lang="it-IT" dirty="0"/>
              <a:t>E questa la sintassi abbreviata:</a:t>
            </a:r>
          </a:p>
          <a:p>
            <a:endParaRPr lang="it-IT" sz="800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-&lt;lato&gt;: &lt;valore </a:t>
            </a:r>
            <a:r>
              <a:rPr lang="it-IT" b="1" dirty="0" err="1">
                <a:solidFill>
                  <a:srgbClr val="FFC000"/>
                </a:solidFill>
              </a:rPr>
              <a:t>width</a:t>
            </a:r>
            <a:r>
              <a:rPr lang="it-IT" b="1" dirty="0"/>
              <a:t>&gt; &lt;valore </a:t>
            </a:r>
            <a:r>
              <a:rPr lang="it-IT" b="1" dirty="0">
                <a:solidFill>
                  <a:srgbClr val="00B0F0"/>
                </a:solidFill>
              </a:rPr>
              <a:t>style</a:t>
            </a:r>
            <a:r>
              <a:rPr lang="it-IT" b="1" dirty="0"/>
              <a:t>&gt; &lt;valore 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b="1" dirty="0"/>
              <a:t>&gt;; </a:t>
            </a:r>
          </a:p>
          <a:p>
            <a:r>
              <a:rPr lang="it-IT" b="1" dirty="0"/>
              <a:t>}</a:t>
            </a:r>
          </a:p>
          <a:p>
            <a:endParaRPr lang="it-IT" b="1" dirty="0"/>
          </a:p>
          <a:p>
            <a:r>
              <a:rPr lang="it-IT" dirty="0" err="1"/>
              <a:t>Div</a:t>
            </a:r>
            <a:r>
              <a:rPr lang="it-IT" dirty="0"/>
              <a:t>{</a:t>
            </a:r>
          </a:p>
          <a:p>
            <a:r>
              <a:rPr lang="it-IT" dirty="0" err="1"/>
              <a:t>Border</a:t>
            </a:r>
            <a:r>
              <a:rPr lang="it-IT" dirty="0"/>
              <a:t>-top: 1px </a:t>
            </a:r>
            <a:r>
              <a:rPr lang="it-IT" dirty="0" err="1"/>
              <a:t>dotted</a:t>
            </a:r>
            <a:r>
              <a:rPr lang="it-IT" dirty="0"/>
              <a:t> black; </a:t>
            </a:r>
          </a:p>
          <a:p>
            <a:r>
              <a:rPr lang="it-IT" dirty="0"/>
              <a:t>}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CCF6F8-442B-0A8B-5F7C-2E24752A4650}"/>
              </a:ext>
            </a:extLst>
          </p:cNvPr>
          <p:cNvSpPr txBox="1"/>
          <p:nvPr/>
        </p:nvSpPr>
        <p:spPr>
          <a:xfrm>
            <a:off x="4860032" y="2132856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div{</a:t>
            </a:r>
          </a:p>
          <a:p>
            <a:r>
              <a:rPr lang="it-IT" dirty="0" err="1"/>
              <a:t>border</a:t>
            </a:r>
            <a:r>
              <a:rPr lang="it-IT" dirty="0"/>
              <a:t>-top-color: red; </a:t>
            </a:r>
          </a:p>
          <a:p>
            <a:r>
              <a:rPr lang="it-IT" dirty="0" err="1"/>
              <a:t>border</a:t>
            </a:r>
            <a:r>
              <a:rPr lang="it-IT" dirty="0"/>
              <a:t>-top-style: </a:t>
            </a:r>
            <a:r>
              <a:rPr lang="it-IT" dirty="0" err="1"/>
              <a:t>dotted</a:t>
            </a:r>
            <a:r>
              <a:rPr lang="it-IT" dirty="0"/>
              <a:t>; </a:t>
            </a:r>
          </a:p>
          <a:p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width</a:t>
            </a:r>
            <a:r>
              <a:rPr lang="it-IT" dirty="0"/>
              <a:t>: 1px; </a:t>
            </a:r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7213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1FE1C3-F4FA-4561-A33A-7D068C73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: lato e valori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93951E-B3EE-4985-AFBF-0A4F52F90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entrambi gli esempi di sintassi sostituite a </a:t>
            </a:r>
            <a:r>
              <a:rPr lang="it-IT" b="1" dirty="0"/>
              <a:t>&lt;lato&gt;</a:t>
            </a:r>
            <a:r>
              <a:rPr lang="it-IT" dirty="0"/>
              <a:t> uno degli indicatori dei quattro lati: </a:t>
            </a:r>
            <a:r>
              <a:rPr lang="it-IT" b="1" dirty="0"/>
              <a:t>top, right, bottom o </a:t>
            </a:r>
            <a:r>
              <a:rPr lang="it-IT" b="1" dirty="0" err="1"/>
              <a:t>left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Per quanto concerne i valori, come si vede dall’elenco delle proprietà, di ciascun lato si possono definire per il bordo tre aspetti:</a:t>
            </a:r>
          </a:p>
          <a:p>
            <a:endParaRPr lang="it-IT" dirty="0"/>
          </a:p>
          <a:p>
            <a:r>
              <a:rPr lang="it-IT" dirty="0"/>
              <a:t>il colore (color);</a:t>
            </a:r>
          </a:p>
          <a:p>
            <a:r>
              <a:rPr lang="it-IT" dirty="0"/>
              <a:t>lo stile (style);</a:t>
            </a:r>
          </a:p>
          <a:p>
            <a:r>
              <a:rPr lang="it-IT" dirty="0"/>
              <a:t>lo spessore (</a:t>
            </a:r>
            <a:r>
              <a:rPr lang="it-IT" dirty="0" err="1"/>
              <a:t>width</a:t>
            </a:r>
            <a:r>
              <a:rPr lang="it-IT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36376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3D5032-8D61-41CE-8363-E55AC060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CFB968-9A7C-4D5A-8CF6-3EC38879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 linea di massima possiamo suddividere le proprietà relative ai bordi in due categorie: </a:t>
            </a:r>
            <a:r>
              <a:rPr lang="it-IT" b="1" dirty="0"/>
              <a:t>proprietà singole</a:t>
            </a:r>
            <a:r>
              <a:rPr lang="it-IT" dirty="0"/>
              <a:t> e </a:t>
            </a:r>
            <a:r>
              <a:rPr lang="it-IT" b="1" dirty="0"/>
              <a:t>proprietà a sintassi abbreviata</a:t>
            </a:r>
          </a:p>
          <a:p>
            <a:endParaRPr lang="it-IT" b="1" dirty="0"/>
          </a:p>
          <a:p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21897D5-F0CD-6717-C81A-244244CE3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785517"/>
              </p:ext>
            </p:extLst>
          </p:nvPr>
        </p:nvGraphicFramePr>
        <p:xfrm>
          <a:off x="1979712" y="2347452"/>
          <a:ext cx="4824536" cy="384866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12268">
                  <a:extLst>
                    <a:ext uri="{9D8B030D-6E8A-4147-A177-3AD203B41FA5}">
                      <a16:colId xmlns:a16="http://schemas.microsoft.com/office/drawing/2014/main" val="3792597249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4046061144"/>
                    </a:ext>
                  </a:extLst>
                </a:gridCol>
              </a:tblGrid>
              <a:tr h="434903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+mn-lt"/>
                        </a:rPr>
                        <a:t>proprieta’</a:t>
                      </a:r>
                      <a:r>
                        <a:rPr lang="it-IT" sz="1400" dirty="0">
                          <a:latin typeface="+mn-lt"/>
                        </a:rPr>
                        <a:t> singole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+mn-lt"/>
                        </a:rPr>
                        <a:t>proprieta’</a:t>
                      </a:r>
                      <a:r>
                        <a:rPr lang="it-IT" sz="1400" dirty="0">
                          <a:latin typeface="+mn-lt"/>
                        </a:rPr>
                        <a:t> sintassi abbreviata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374895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79432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552733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+mn-lt"/>
                        </a:rPr>
                        <a:t> </a:t>
                      </a:r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-top-</a:t>
                      </a:r>
                      <a:r>
                        <a:rPr lang="it-IT" sz="1200" dirty="0" err="1">
                          <a:latin typeface="+mn-lt"/>
                        </a:rPr>
                        <a:t>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77100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border-right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168739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border-left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828086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-bottom-</a:t>
                      </a:r>
                      <a:r>
                        <a:rPr lang="it-IT" sz="1200" dirty="0" err="1">
                          <a:latin typeface="+mn-lt"/>
                        </a:rPr>
                        <a:t>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093784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right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62249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right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92356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border-right-width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126512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left</a:t>
                      </a:r>
                      <a:r>
                        <a:rPr lang="it-IT" sz="1200" dirty="0">
                          <a:latin typeface="+mn-lt"/>
                        </a:rPr>
                        <a:t>-color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316175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</a:t>
                      </a:r>
                      <a:r>
                        <a:rPr lang="it-IT" sz="1200" dirty="0">
                          <a:latin typeface="+mn-lt"/>
                        </a:rPr>
                        <a:t>-</a:t>
                      </a:r>
                      <a:r>
                        <a:rPr lang="it-IT" sz="1200" dirty="0" err="1">
                          <a:latin typeface="+mn-lt"/>
                        </a:rPr>
                        <a:t>left</a:t>
                      </a:r>
                      <a:r>
                        <a:rPr lang="it-IT" sz="1200" dirty="0">
                          <a:latin typeface="+mn-lt"/>
                        </a:rPr>
                        <a:t>-style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065798"/>
                  </a:ext>
                </a:extLst>
              </a:tr>
              <a:tr h="263791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err="1">
                          <a:latin typeface="+mn-lt"/>
                        </a:rPr>
                        <a:t>border-left-width</a:t>
                      </a:r>
                      <a:endParaRPr lang="it-IT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9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0963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29149-551E-4333-A4EB-02C647E6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-color, </a:t>
            </a:r>
            <a:r>
              <a:rPr lang="it-IT" dirty="0" err="1"/>
              <a:t>border-width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70A9BC-BB90-4633-BEF9-9D20F0A78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BORDER-COLOR</a:t>
            </a:r>
          </a:p>
          <a:p>
            <a:r>
              <a:rPr lang="it-IT" dirty="0"/>
              <a:t>I valori possibili per il </a:t>
            </a:r>
            <a:r>
              <a:rPr lang="it-IT" dirty="0">
                <a:highlight>
                  <a:srgbClr val="FFFF00"/>
                </a:highlight>
              </a:rPr>
              <a:t>color</a:t>
            </a:r>
            <a:r>
              <a:rPr lang="it-IT" dirty="0"/>
              <a:t> sono: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un qualsiasi colore;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dirty="0"/>
              <a:t> la parola chiave </a:t>
            </a:r>
            <a:r>
              <a:rPr lang="it-IT" dirty="0" err="1"/>
              <a:t>inherit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b="1" dirty="0">
                <a:solidFill>
                  <a:srgbClr val="C00000"/>
                </a:solidFill>
              </a:rPr>
              <a:t>BORDER-WIDTH</a:t>
            </a:r>
          </a:p>
          <a:p>
            <a:r>
              <a:rPr lang="it-IT" dirty="0"/>
              <a:t>il </a:t>
            </a:r>
            <a:r>
              <a:rPr lang="it-IT" b="1" dirty="0" err="1">
                <a:highlight>
                  <a:srgbClr val="FFFF00"/>
                </a:highlight>
              </a:rPr>
              <a:t>width</a:t>
            </a:r>
            <a:r>
              <a:rPr lang="it-IT" dirty="0"/>
              <a:t>. Esso può essere modificato secondo i seguenti valori: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un valore numerico con unità di misura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</a:t>
            </a:r>
            <a:r>
              <a:rPr lang="it-IT" b="1" dirty="0" err="1"/>
              <a:t>thin</a:t>
            </a:r>
            <a:r>
              <a:rPr lang="it-IT" dirty="0"/>
              <a:t>: bordo sottile;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medium</a:t>
            </a:r>
            <a:r>
              <a:rPr lang="it-IT" dirty="0"/>
              <a:t>: bordo di spessore medio;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dirty="0"/>
              <a:t> </a:t>
            </a:r>
            <a:r>
              <a:rPr lang="it-IT" b="1" dirty="0" err="1"/>
              <a:t>thick</a:t>
            </a:r>
            <a:r>
              <a:rPr lang="it-IT" dirty="0"/>
              <a:t>: bordo di spessore largo.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6F74210-6D89-EA06-C4F3-26F7A2639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600" y="1916832"/>
            <a:ext cx="2952328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1" i="0" u="sng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var(--font-code)"/>
              </a:rPr>
              <a:t>ESEMPI: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1" i="0" u="sng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var(--font-cod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top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right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| bottom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left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yellow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 green blue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top |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left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and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right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| bottom */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rgb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(240, 30, 50, 0.7) green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1B1B1B"/>
              </a:solidFill>
              <a:effectLst/>
              <a:latin typeface="var(--font-code)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/* &lt;color&gt;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values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var(--font-code)"/>
              </a:rPr>
              <a:t> */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border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-color: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red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rgbClr val="1B1B1B"/>
                </a:solidFill>
                <a:effectLst/>
                <a:latin typeface="var(--font-code)"/>
              </a:rPr>
              <a:t>;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311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AC8C4-C5BB-4F70-AADB-C3032890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</a:t>
            </a:r>
            <a:r>
              <a:rPr lang="it-IT" dirty="0"/>
              <a:t>-style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0EDF08-A650-4474-B00A-84D9CD3BA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 stile di un bordo può invece essere espresso con una delle seguenti parole chiave: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BEDA82EE-D56A-2E49-5037-977B3D5EF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151053"/>
              </p:ext>
            </p:extLst>
          </p:nvPr>
        </p:nvGraphicFramePr>
        <p:xfrm>
          <a:off x="1547664" y="2219754"/>
          <a:ext cx="6416414" cy="3846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480">
                  <a:extLst>
                    <a:ext uri="{9D8B030D-6E8A-4147-A177-3AD203B41FA5}">
                      <a16:colId xmlns:a16="http://schemas.microsoft.com/office/drawing/2014/main" val="3464145994"/>
                    </a:ext>
                  </a:extLst>
                </a:gridCol>
                <a:gridCol w="5127934">
                  <a:extLst>
                    <a:ext uri="{9D8B030D-6E8A-4147-A177-3AD203B41FA5}">
                      <a16:colId xmlns:a16="http://schemas.microsoft.com/office/drawing/2014/main" val="2851484601"/>
                    </a:ext>
                  </a:extLst>
                </a:gridCol>
              </a:tblGrid>
              <a:tr h="5766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Stile bordo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Descrizione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40577"/>
                  </a:ext>
                </a:extLst>
              </a:tr>
              <a:tr h="287472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L’elemento non presenta alcun bordo e lo spessore equivale a 0.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199989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hidden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Equivalente a none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665967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dotted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a puntini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523321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dashed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a lineette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915102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solid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solido e continuo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710736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/>
                        <a:t>double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solido, continuo, doppio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272567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groove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Bordo in rilievo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320903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ridge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Altro tipo di bordo in rilievo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67691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inset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Effetto ‘incastonato’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500640"/>
                  </a:ext>
                </a:extLst>
              </a:tr>
              <a:tr h="329500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 err="1"/>
                        <a:t>outset</a:t>
                      </a:r>
                      <a:endParaRPr lang="it-IT" sz="14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Effetto ‘sbalzato’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12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010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063007-51D2-4002-802E-F2E30CCC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Commenti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3373D5-3931-4EE2-9B51-771959B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parti racchiuse tra i segni /* e */, rappresentano commenti al codice</a:t>
            </a:r>
          </a:p>
          <a:p>
            <a:r>
              <a:rPr lang="it-IT" dirty="0">
                <a:solidFill>
                  <a:srgbClr val="00B050"/>
                </a:solidFill>
              </a:rPr>
              <a:t>/* Stili per i titoli h1 */</a:t>
            </a:r>
          </a:p>
          <a:p>
            <a:r>
              <a:rPr lang="it-IT" dirty="0"/>
              <a:t> </a:t>
            </a:r>
          </a:p>
          <a:p>
            <a:r>
              <a:rPr lang="it-IT" dirty="0">
                <a:solidFill>
                  <a:srgbClr val="00B050"/>
                </a:solidFill>
              </a:rPr>
              <a:t>/* Colore del testo delle liste */</a:t>
            </a:r>
          </a:p>
          <a:p>
            <a:r>
              <a:rPr lang="it-IT" dirty="0"/>
              <a:t> </a:t>
            </a:r>
          </a:p>
          <a:p>
            <a:r>
              <a:rPr lang="it-IT" dirty="0">
                <a:solidFill>
                  <a:srgbClr val="00B050"/>
                </a:solidFill>
              </a:rPr>
              <a:t>/* Colore dei titoli h1 per la stampa */</a:t>
            </a:r>
          </a:p>
        </p:txBody>
      </p:sp>
    </p:spTree>
    <p:extLst>
      <p:ext uri="{BB962C8B-B14F-4D97-AF65-F5344CB8AC3E}">
        <p14:creationId xmlns:p14="http://schemas.microsoft.com/office/powerpoint/2010/main" val="13608665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54850-7DE8-4144-B128-756AA9A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</a:t>
            </a:r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0D394-73C3-41D8-94DA-49A279EA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Come scrivere, dunque, una regola per impostare uno solo dei bordi? Si può fare così, usando le proprietà singole:</a:t>
            </a:r>
          </a:p>
          <a:p>
            <a:endParaRPr lang="it-IT" dirty="0"/>
          </a:p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dirty="0" err="1"/>
              <a:t>left</a:t>
            </a:r>
            <a:r>
              <a:rPr lang="it-IT" dirty="0"/>
              <a:t>-color: </a:t>
            </a:r>
            <a:r>
              <a:rPr lang="it-IT" dirty="0" err="1"/>
              <a:t>black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dirty="0" err="1"/>
              <a:t>left</a:t>
            </a:r>
            <a:r>
              <a:rPr lang="it-IT" dirty="0"/>
              <a:t>-style: </a:t>
            </a:r>
            <a:r>
              <a:rPr lang="it-IT" dirty="0" err="1"/>
              <a:t>solid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border-left-width</a:t>
            </a:r>
            <a:r>
              <a:rPr lang="it-IT" dirty="0"/>
              <a:t>: 1px;</a:t>
            </a:r>
          </a:p>
          <a:p>
            <a:r>
              <a:rPr lang="it-IT" dirty="0"/>
              <a:t>}</a:t>
            </a:r>
          </a:p>
          <a:p>
            <a:r>
              <a:rPr lang="it-IT" dirty="0"/>
              <a:t>Ma è molto più comodo scrivere così, facendo ricorso alla </a:t>
            </a:r>
            <a:r>
              <a:rPr lang="it-IT" b="1" dirty="0"/>
              <a:t>proprietà a sintassi abbreviata</a:t>
            </a:r>
            <a:r>
              <a:rPr lang="it-IT" dirty="0"/>
              <a:t>:</a:t>
            </a:r>
          </a:p>
          <a:p>
            <a:endParaRPr lang="it-IT" dirty="0"/>
          </a:p>
          <a:p>
            <a:pPr algn="ctr"/>
            <a:r>
              <a:rPr lang="it-IT" b="1" dirty="0"/>
              <a:t>div {</a:t>
            </a:r>
            <a:r>
              <a:rPr lang="it-IT" b="1" dirty="0" err="1"/>
              <a:t>border-left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1px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solid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00FF"/>
                </a:solidFill>
              </a:rPr>
              <a:t>black</a:t>
            </a:r>
            <a:r>
              <a:rPr lang="it-IT" b="1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2892182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3A4137-B8C1-4803-B9CE-5C6BC349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Stili per tutti e 4 i bordi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11C86E-0C1B-43FA-AC83-95917F8A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Se si vogliono impostare stili per tutti e quattro i bordi del box, si hanno ancora una volta </a:t>
            </a:r>
            <a:r>
              <a:rPr lang="it-IT" b="1" dirty="0"/>
              <a:t>due opzioni</a:t>
            </a:r>
            <a:r>
              <a:rPr lang="it-IT" dirty="0"/>
              <a:t>. La prima è da usare quando si vogliono impostare insieme i quattro bordi ma si vuole assegnare a ciascuno uno stile diverso in quanto a colore, spessore, stile:</a:t>
            </a:r>
          </a:p>
          <a:p>
            <a:endParaRPr lang="it-IT" dirty="0"/>
          </a:p>
          <a:p>
            <a:r>
              <a:rPr lang="it-IT" dirty="0"/>
              <a:t>selettore {</a:t>
            </a:r>
          </a:p>
          <a:p>
            <a:r>
              <a:rPr lang="it-IT" dirty="0"/>
              <a:t> </a:t>
            </a:r>
            <a:r>
              <a:rPr lang="it-IT" dirty="0" err="1"/>
              <a:t>border-width</a:t>
            </a:r>
            <a:r>
              <a:rPr lang="it-IT" dirty="0"/>
              <a:t>: &lt;valori&gt;;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-style: &lt;valori&gt;;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-color: &lt;valori&gt;;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div {</a:t>
            </a:r>
          </a:p>
          <a:p>
            <a:r>
              <a:rPr lang="it-IT" dirty="0"/>
              <a:t> </a:t>
            </a:r>
            <a:r>
              <a:rPr lang="it-IT" dirty="0" err="1"/>
              <a:t>border-width</a:t>
            </a:r>
            <a:r>
              <a:rPr lang="it-IT" dirty="0"/>
              <a:t>: 1px 4px;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-style: </a:t>
            </a:r>
            <a:r>
              <a:rPr lang="it-IT" dirty="0" err="1"/>
              <a:t>solid</a:t>
            </a:r>
            <a:r>
              <a:rPr lang="it-IT" dirty="0"/>
              <a:t>;</a:t>
            </a:r>
          </a:p>
          <a:p>
            <a:r>
              <a:rPr lang="it-IT" dirty="0"/>
              <a:t> </a:t>
            </a:r>
            <a:r>
              <a:rPr lang="it-IT" dirty="0" err="1"/>
              <a:t>border</a:t>
            </a:r>
            <a:r>
              <a:rPr lang="it-IT" dirty="0"/>
              <a:t>-color: black red;</a:t>
            </a:r>
          </a:p>
          <a:p>
            <a:r>
              <a:rPr lang="it-IT" dirty="0"/>
              <a:t>}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B2C69D5-5706-C9DB-4162-CBB907C2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653136"/>
            <a:ext cx="3124636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8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19EFFF-66A2-4E5F-852B-7F6B61F4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Usare la proprietà </a:t>
            </a:r>
            <a:r>
              <a:rPr lang="it-IT" dirty="0" err="1"/>
              <a:t>border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8188FE-6A32-47FD-A383-EBBC33E41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L’ultima proprietà a sintassi abbreviata è </a:t>
            </a:r>
            <a:r>
              <a:rPr lang="it-IT" b="1" dirty="0" err="1">
                <a:solidFill>
                  <a:srgbClr val="C00000"/>
                </a:solidFill>
              </a:rPr>
              <a:t>border</a:t>
            </a:r>
            <a:r>
              <a:rPr lang="it-IT" b="1" dirty="0">
                <a:solidFill>
                  <a:srgbClr val="C00000"/>
                </a:solidFill>
              </a:rPr>
              <a:t>.</a:t>
            </a:r>
            <a:r>
              <a:rPr lang="it-IT" dirty="0"/>
              <a:t> Con essa possiamo definire con una sola regola le </a:t>
            </a:r>
            <a:r>
              <a:rPr lang="it-IT" b="1" dirty="0"/>
              <a:t>impostazioni per i quattro bordi</a:t>
            </a:r>
            <a:r>
              <a:rPr lang="it-IT" dirty="0"/>
              <a:t>. Il suo uso è però limitato a un solo caso, peraltro molto comune: che i quattro bordi abbiano tutti lo stesso colore, lo stesso stile e lo stesso spessore.</a:t>
            </a:r>
          </a:p>
          <a:p>
            <a:endParaRPr lang="it-IT" dirty="0"/>
          </a:p>
          <a:p>
            <a:r>
              <a:rPr lang="it-IT" dirty="0"/>
              <a:t>Questa la </a:t>
            </a:r>
            <a:r>
              <a:rPr lang="it-IT" b="1" u="sng" dirty="0"/>
              <a:t>sintassi</a:t>
            </a:r>
            <a:r>
              <a:rPr lang="it-IT" dirty="0"/>
              <a:t>:</a:t>
            </a:r>
          </a:p>
          <a:p>
            <a:endParaRPr lang="it-IT" sz="900" dirty="0"/>
          </a:p>
          <a:p>
            <a:r>
              <a:rPr lang="it-IT" b="1" dirty="0"/>
              <a:t>selettore {</a:t>
            </a:r>
          </a:p>
          <a:p>
            <a:r>
              <a:rPr lang="it-IT" b="1" dirty="0"/>
              <a:t> </a:t>
            </a:r>
            <a:r>
              <a:rPr lang="it-IT" b="1" dirty="0" err="1"/>
              <a:t>border</a:t>
            </a:r>
            <a:r>
              <a:rPr lang="it-IT" b="1" dirty="0"/>
              <a:t>: &lt;</a:t>
            </a:r>
            <a:r>
              <a:rPr lang="it-IT" b="1" dirty="0">
                <a:solidFill>
                  <a:srgbClr val="C00000"/>
                </a:solidFill>
              </a:rPr>
              <a:t>valore spessore</a:t>
            </a:r>
            <a:r>
              <a:rPr lang="it-IT" b="1" dirty="0"/>
              <a:t>&gt;  &lt;</a:t>
            </a:r>
            <a:r>
              <a:rPr lang="it-IT" b="1" dirty="0">
                <a:solidFill>
                  <a:srgbClr val="FFC000"/>
                </a:solidFill>
              </a:rPr>
              <a:t>valore stile</a:t>
            </a:r>
            <a:r>
              <a:rPr lang="it-IT" b="1" dirty="0"/>
              <a:t>&gt;  &lt;</a:t>
            </a:r>
            <a:r>
              <a:rPr lang="it-IT" b="1" dirty="0">
                <a:solidFill>
                  <a:srgbClr val="FF00FF"/>
                </a:solidFill>
              </a:rPr>
              <a:t>valore colore</a:t>
            </a:r>
            <a:r>
              <a:rPr lang="it-IT" b="1" dirty="0"/>
              <a:t>&gt;;</a:t>
            </a:r>
          </a:p>
          <a:p>
            <a:r>
              <a:rPr lang="it-IT" b="1" dirty="0"/>
              <a:t>}</a:t>
            </a:r>
          </a:p>
          <a:p>
            <a:endParaRPr lang="it-IT" b="1" dirty="0"/>
          </a:p>
          <a:p>
            <a:r>
              <a:rPr lang="it-IT" dirty="0"/>
              <a:t>Che tradotto in codice reale diventa:</a:t>
            </a:r>
          </a:p>
          <a:p>
            <a:endParaRPr lang="it-IT" dirty="0"/>
          </a:p>
          <a:p>
            <a:pPr algn="ctr"/>
            <a:r>
              <a:rPr lang="it-IT" b="1" dirty="0"/>
              <a:t>div {</a:t>
            </a:r>
            <a:r>
              <a:rPr lang="it-IT" b="1" dirty="0" err="1"/>
              <a:t>border</a:t>
            </a:r>
            <a:r>
              <a:rPr lang="it-IT" b="1" dirty="0"/>
              <a:t>: </a:t>
            </a:r>
            <a:r>
              <a:rPr lang="it-IT" b="1" dirty="0">
                <a:solidFill>
                  <a:srgbClr val="C00000"/>
                </a:solidFill>
              </a:rPr>
              <a:t>2px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C000"/>
                </a:solidFill>
              </a:rPr>
              <a:t>solid</a:t>
            </a:r>
            <a:r>
              <a:rPr lang="it-IT" b="1" dirty="0"/>
              <a:t> </a:t>
            </a:r>
            <a:r>
              <a:rPr lang="it-IT" b="1" dirty="0" err="1">
                <a:solidFill>
                  <a:srgbClr val="FF00FF"/>
                </a:solidFill>
              </a:rPr>
              <a:t>black</a:t>
            </a:r>
            <a:r>
              <a:rPr lang="it-IT" b="1" dirty="0"/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695468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24A1D8-92EB-45FD-8C07-BB239258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5A447C-1EC8-4F54-B542-39FD6128D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La cosiddetta ‘</a:t>
            </a:r>
            <a:r>
              <a:rPr lang="it-IT" b="1" dirty="0" err="1">
                <a:solidFill>
                  <a:srgbClr val="C00000"/>
                </a:solidFill>
              </a:rPr>
              <a:t>outline</a:t>
            </a:r>
            <a:r>
              <a:rPr lang="it-IT" b="1" dirty="0">
                <a:solidFill>
                  <a:srgbClr val="C00000"/>
                </a:solidFill>
              </a:rPr>
              <a:t>’</a:t>
            </a:r>
            <a:r>
              <a:rPr lang="it-IT" dirty="0"/>
              <a:t> è una sorta di bordo che è possibile inserire attorno ad oggetti di un documento per evidenziarli. Se impostata, l’</a:t>
            </a:r>
            <a:r>
              <a:rPr lang="it-IT" dirty="0" err="1"/>
              <a:t>outline</a:t>
            </a:r>
            <a:r>
              <a:rPr lang="it-IT" dirty="0"/>
              <a:t> si colloca esternamente rispetto al bordo definito per l’elemento.</a:t>
            </a:r>
          </a:p>
          <a:p>
            <a:endParaRPr lang="it-IT" dirty="0"/>
          </a:p>
          <a:p>
            <a:r>
              <a:rPr lang="it-IT" dirty="0"/>
              <a:t>È possibile definire l’aspetto dell’</a:t>
            </a:r>
            <a:r>
              <a:rPr lang="it-IT" dirty="0" err="1"/>
              <a:t>outline</a:t>
            </a:r>
            <a:r>
              <a:rPr lang="it-IT" dirty="0"/>
              <a:t> secondo le seguenti proprietà: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</a:t>
            </a:r>
            <a:r>
              <a:rPr lang="it-IT" dirty="0"/>
              <a:t>-</a:t>
            </a:r>
            <a:r>
              <a:rPr lang="it-IT" b="1" dirty="0">
                <a:solidFill>
                  <a:srgbClr val="C00000"/>
                </a:solidFill>
              </a:rPr>
              <a:t>color</a:t>
            </a:r>
            <a:r>
              <a:rPr lang="it-IT" dirty="0"/>
              <a:t> il colore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</a:t>
            </a:r>
            <a:r>
              <a:rPr lang="it-IT" dirty="0"/>
              <a:t>-</a:t>
            </a:r>
            <a:r>
              <a:rPr lang="it-IT" b="1" dirty="0">
                <a:solidFill>
                  <a:srgbClr val="C00000"/>
                </a:solidFill>
              </a:rPr>
              <a:t>style</a:t>
            </a:r>
            <a:r>
              <a:rPr lang="it-IT" dirty="0"/>
              <a:t> lo stile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outline-</a:t>
            </a:r>
            <a:r>
              <a:rPr lang="it-IT" b="1" dirty="0" err="1">
                <a:solidFill>
                  <a:srgbClr val="C00000"/>
                </a:solidFill>
              </a:rPr>
              <a:t>width</a:t>
            </a:r>
            <a:r>
              <a:rPr lang="it-IT" dirty="0"/>
              <a:t>: lo spessore.</a:t>
            </a:r>
          </a:p>
          <a:p>
            <a:endParaRPr lang="it-IT" dirty="0"/>
          </a:p>
          <a:p>
            <a:r>
              <a:rPr lang="it-IT" b="1" u="sng" dirty="0"/>
              <a:t>Per eliminarla </a:t>
            </a:r>
            <a:r>
              <a:rPr lang="it-IT" dirty="0"/>
              <a:t>basterà una regola siffatta:</a:t>
            </a:r>
          </a:p>
          <a:p>
            <a:r>
              <a:rPr lang="it-IT" dirty="0"/>
              <a:t>input, </a:t>
            </a:r>
            <a:r>
              <a:rPr lang="it-IT" dirty="0" err="1"/>
              <a:t>select</a:t>
            </a:r>
            <a:r>
              <a:rPr lang="it-IT" dirty="0"/>
              <a:t>,</a:t>
            </a:r>
          </a:p>
          <a:p>
            <a:r>
              <a:rPr lang="it-IT" dirty="0" err="1"/>
              <a:t>textarea</a:t>
            </a:r>
            <a:r>
              <a:rPr lang="it-IT" dirty="0"/>
              <a:t>, </a:t>
            </a:r>
            <a:r>
              <a:rPr lang="it-IT" dirty="0" err="1"/>
              <a:t>button</a:t>
            </a:r>
            <a:r>
              <a:rPr lang="it-IT" dirty="0"/>
              <a:t> {</a:t>
            </a:r>
          </a:p>
          <a:p>
            <a:r>
              <a:rPr lang="it-IT" b="1" dirty="0"/>
              <a:t> </a:t>
            </a:r>
            <a:r>
              <a:rPr lang="it-IT" b="1" dirty="0" err="1">
                <a:highlight>
                  <a:srgbClr val="FF00FF"/>
                </a:highlight>
              </a:rPr>
              <a:t>outline</a:t>
            </a:r>
            <a:r>
              <a:rPr lang="it-IT" b="1" dirty="0">
                <a:highlight>
                  <a:srgbClr val="FF00FF"/>
                </a:highlight>
              </a:rPr>
              <a:t>: none;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290" name="Picture 2" descr="screenshot">
            <a:extLst>
              <a:ext uri="{FF2B5EF4-FFF2-40B4-BE49-F238E27FC236}">
                <a16:creationId xmlns:a16="http://schemas.microsoft.com/office/drawing/2014/main" id="{C71DCFD2-B544-4517-AB96-C8B87988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72" y="4924425"/>
            <a:ext cx="30575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131BA26-27CD-44CC-B0AA-217D66AD83D9}"/>
              </a:ext>
            </a:extLst>
          </p:cNvPr>
          <p:cNvSpPr/>
          <p:nvPr/>
        </p:nvSpPr>
        <p:spPr>
          <a:xfrm>
            <a:off x="4649712" y="6459680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7A3E9D"/>
                </a:solidFill>
                <a:latin typeface="Consolas" panose="020B0609020204030204" pitchFamily="49" charset="0"/>
              </a:rPr>
              <a:t>input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{</a:t>
            </a:r>
            <a:r>
              <a:rPr lang="it-IT" dirty="0" err="1">
                <a:solidFill>
                  <a:srgbClr val="AB6526"/>
                </a:solidFill>
                <a:latin typeface="Consolas" panose="020B0609020204030204" pitchFamily="49" charset="0"/>
              </a:rPr>
              <a:t>outline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r>
              <a:rPr lang="it-IT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it-IT" dirty="0">
                <a:solidFill>
                  <a:srgbClr val="448C27"/>
                </a:solidFill>
                <a:latin typeface="Consolas" panose="020B0609020204030204" pitchFamily="49" charset="0"/>
              </a:rPr>
              <a:t>none</a:t>
            </a:r>
            <a:r>
              <a:rPr lang="it-IT" dirty="0">
                <a:solidFill>
                  <a:srgbClr val="777777"/>
                </a:solidFill>
                <a:latin typeface="Consolas" panose="020B0609020204030204" pitchFamily="49" charset="0"/>
              </a:rPr>
              <a:t>;}</a:t>
            </a:r>
            <a:endParaRPr lang="it-IT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133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AC8D8A-4CD1-416A-A5F2-4F625848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Border-radius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692898-FD92-4F3D-BBE4-9484CEDA7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Si possono realizzare in maniera semplice e intuitiva </a:t>
            </a:r>
            <a:r>
              <a:rPr lang="it-IT" b="1" dirty="0">
                <a:solidFill>
                  <a:srgbClr val="C00000"/>
                </a:solidFill>
              </a:rPr>
              <a:t>angoli arrotondati</a:t>
            </a:r>
            <a:r>
              <a:rPr lang="it-IT" b="1" dirty="0"/>
              <a:t>.</a:t>
            </a:r>
          </a:p>
          <a:p>
            <a:r>
              <a:rPr lang="it-IT" dirty="0"/>
              <a:t>Vediamo nei dettagli come la specifica definisce questa funzionalità.</a:t>
            </a:r>
          </a:p>
          <a:p>
            <a:endParaRPr lang="it-IT" dirty="0"/>
          </a:p>
          <a:p>
            <a:r>
              <a:rPr lang="it-IT" dirty="0"/>
              <a:t>Le proprietà coinvolte sono cinque:</a:t>
            </a:r>
          </a:p>
          <a:p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top-</a:t>
            </a:r>
            <a:r>
              <a:rPr lang="it-IT" b="1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top-right-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bottom-right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</a:t>
            </a:r>
            <a:r>
              <a:rPr lang="it-IT" dirty="0"/>
              <a:t>-</a:t>
            </a:r>
            <a:r>
              <a:rPr lang="it-IT" b="1" dirty="0"/>
              <a:t>bottom-</a:t>
            </a:r>
            <a:r>
              <a:rPr lang="it-IT" b="1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border-radius</a:t>
            </a:r>
            <a:endParaRPr lang="it-IT" dirty="0"/>
          </a:p>
          <a:p>
            <a:endParaRPr lang="it-IT" dirty="0"/>
          </a:p>
          <a:p>
            <a:r>
              <a:rPr lang="it-IT" dirty="0"/>
              <a:t>#box1 {</a:t>
            </a:r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r>
              <a:rPr lang="it-IT" dirty="0"/>
              <a:t>: 20px}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#box2 {</a:t>
            </a:r>
            <a:r>
              <a:rPr lang="it-IT" dirty="0" err="1"/>
              <a:t>border</a:t>
            </a:r>
            <a:r>
              <a:rPr lang="it-IT" dirty="0"/>
              <a:t>-top-</a:t>
            </a:r>
            <a:r>
              <a:rPr lang="it-IT" dirty="0" err="1"/>
              <a:t>left</a:t>
            </a:r>
            <a:r>
              <a:rPr lang="it-IT" dirty="0"/>
              <a:t>-</a:t>
            </a:r>
            <a:r>
              <a:rPr lang="it-IT" dirty="0" err="1"/>
              <a:t>radius</a:t>
            </a:r>
            <a:r>
              <a:rPr lang="it-IT" dirty="0"/>
              <a:t>: </a:t>
            </a:r>
            <a:r>
              <a:rPr lang="it-IT" b="1" dirty="0"/>
              <a:t>20px 10px</a:t>
            </a:r>
            <a:r>
              <a:rPr lang="it-IT" dirty="0"/>
              <a:t>}</a:t>
            </a:r>
          </a:p>
          <a:p>
            <a:r>
              <a:rPr lang="it-IT" dirty="0">
                <a:highlight>
                  <a:srgbClr val="FFFF00"/>
                </a:highlight>
              </a:rPr>
              <a:t>Se si definiscono due valori diversi, il primo imposta la misura del </a:t>
            </a:r>
            <a:r>
              <a:rPr lang="it-IT" b="1" dirty="0">
                <a:highlight>
                  <a:srgbClr val="FFFF00"/>
                </a:highlight>
              </a:rPr>
              <a:t>raggio orizzontale</a:t>
            </a:r>
            <a:r>
              <a:rPr lang="it-IT" dirty="0">
                <a:highlight>
                  <a:srgbClr val="FFFF00"/>
                </a:highlight>
              </a:rPr>
              <a:t>, il secondo quello del </a:t>
            </a:r>
            <a:r>
              <a:rPr lang="it-IT" b="1" dirty="0">
                <a:highlight>
                  <a:srgbClr val="FFFF00"/>
                </a:highlight>
              </a:rPr>
              <a:t>raggio verticale</a:t>
            </a:r>
          </a:p>
          <a:p>
            <a:endParaRPr lang="it-IT" b="1" dirty="0">
              <a:highlight>
                <a:srgbClr val="FFFF00"/>
              </a:highlight>
            </a:endParaRPr>
          </a:p>
          <a:p>
            <a:r>
              <a:rPr lang="it-IT" dirty="0"/>
              <a:t>Per concludere un esempio con quattro valori:</a:t>
            </a:r>
          </a:p>
          <a:p>
            <a:endParaRPr lang="it-IT" dirty="0"/>
          </a:p>
          <a:p>
            <a:pPr algn="ctr"/>
            <a:r>
              <a:rPr lang="it-IT" sz="2300" b="1" dirty="0"/>
              <a:t>#box {</a:t>
            </a:r>
            <a:r>
              <a:rPr lang="it-IT" sz="2300" b="1" dirty="0" err="1"/>
              <a:t>border-radius</a:t>
            </a:r>
            <a:r>
              <a:rPr lang="it-IT" sz="2300" dirty="0"/>
              <a:t>: </a:t>
            </a:r>
            <a:r>
              <a:rPr lang="it-IT" sz="2300" b="1" dirty="0">
                <a:solidFill>
                  <a:srgbClr val="C00000"/>
                </a:solidFill>
              </a:rPr>
              <a:t>20px</a:t>
            </a:r>
            <a:r>
              <a:rPr lang="it-IT" sz="2300" dirty="0"/>
              <a:t> </a:t>
            </a:r>
            <a:r>
              <a:rPr lang="it-IT" sz="2300" b="1" dirty="0">
                <a:solidFill>
                  <a:srgbClr val="00B050"/>
                </a:solidFill>
              </a:rPr>
              <a:t>40px</a:t>
            </a:r>
            <a:r>
              <a:rPr lang="it-IT" sz="2300" dirty="0">
                <a:solidFill>
                  <a:srgbClr val="00B050"/>
                </a:solidFill>
              </a:rPr>
              <a:t> </a:t>
            </a:r>
            <a:r>
              <a:rPr lang="it-IT" sz="2300" b="1" dirty="0">
                <a:solidFill>
                  <a:srgbClr val="FF00FF"/>
                </a:solidFill>
              </a:rPr>
              <a:t>60px</a:t>
            </a:r>
            <a:r>
              <a:rPr lang="it-IT" sz="2300" dirty="0"/>
              <a:t> </a:t>
            </a:r>
            <a:r>
              <a:rPr lang="it-IT" sz="2300" b="1" dirty="0">
                <a:solidFill>
                  <a:srgbClr val="00B0F0"/>
                </a:solidFill>
              </a:rPr>
              <a:t>80px  </a:t>
            </a:r>
          </a:p>
          <a:p>
            <a:pPr algn="ctr"/>
            <a:r>
              <a:rPr lang="it-IT" dirty="0"/>
              <a:t>(</a:t>
            </a:r>
            <a:r>
              <a:rPr lang="it-IT" b="1" dirty="0">
                <a:solidFill>
                  <a:srgbClr val="C00000"/>
                </a:solidFill>
              </a:rPr>
              <a:t>top-</a:t>
            </a:r>
            <a:r>
              <a:rPr lang="it-IT" b="1" dirty="0" err="1">
                <a:solidFill>
                  <a:srgbClr val="C00000"/>
                </a:solidFill>
              </a:rPr>
              <a:t>left</a:t>
            </a:r>
            <a:r>
              <a:rPr lang="it-IT" dirty="0"/>
              <a:t>, </a:t>
            </a:r>
            <a:r>
              <a:rPr lang="it-IT" b="1" dirty="0">
                <a:solidFill>
                  <a:srgbClr val="00B050"/>
                </a:solidFill>
              </a:rPr>
              <a:t>top-</a:t>
            </a:r>
            <a:r>
              <a:rPr lang="it-IT" b="1" dirty="0" err="1">
                <a:solidFill>
                  <a:srgbClr val="00B050"/>
                </a:solidFill>
              </a:rPr>
              <a:t>right</a:t>
            </a:r>
            <a:r>
              <a:rPr lang="it-IT" dirty="0"/>
              <a:t>, </a:t>
            </a:r>
            <a:r>
              <a:rPr lang="it-IT" b="1" dirty="0">
                <a:solidFill>
                  <a:srgbClr val="FF00FF"/>
                </a:solidFill>
              </a:rPr>
              <a:t>bottom-</a:t>
            </a:r>
            <a:r>
              <a:rPr lang="it-IT" b="1" dirty="0" err="1">
                <a:solidFill>
                  <a:srgbClr val="FF00FF"/>
                </a:solidFill>
              </a:rPr>
              <a:t>right</a:t>
            </a:r>
            <a:r>
              <a:rPr lang="it-IT" dirty="0"/>
              <a:t>, </a:t>
            </a:r>
            <a:r>
              <a:rPr lang="it-IT" b="1" dirty="0">
                <a:solidFill>
                  <a:srgbClr val="00B0F0"/>
                </a:solidFill>
              </a:rPr>
              <a:t>bottom-</a:t>
            </a:r>
            <a:r>
              <a:rPr lang="it-IT" b="1" dirty="0" err="1">
                <a:solidFill>
                  <a:srgbClr val="00B0F0"/>
                </a:solidFill>
              </a:rPr>
              <a:t>left</a:t>
            </a:r>
            <a:r>
              <a:rPr lang="it-IT" dirty="0"/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F6E9A3-D842-4864-A513-98BAAEE1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126795"/>
            <a:ext cx="3781425" cy="1428750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A26F30E5-990A-5894-127C-15441BC898D4}"/>
              </a:ext>
            </a:extLst>
          </p:cNvPr>
          <p:cNvCxnSpPr>
            <a:cxnSpLocks/>
          </p:cNvCxnSpPr>
          <p:nvPr/>
        </p:nvCxnSpPr>
        <p:spPr>
          <a:xfrm flipV="1">
            <a:off x="3454870" y="3356992"/>
            <a:ext cx="1765202" cy="38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ABDF15B-FD01-B1E4-A5AA-EC2438907AAB}"/>
              </a:ext>
            </a:extLst>
          </p:cNvPr>
          <p:cNvCxnSpPr>
            <a:cxnSpLocks/>
          </p:cNvCxnSpPr>
          <p:nvPr/>
        </p:nvCxnSpPr>
        <p:spPr>
          <a:xfrm flipV="1">
            <a:off x="3563888" y="4005064"/>
            <a:ext cx="1656184" cy="21602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9E8976-77D0-9081-4F2C-573CF0B2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38" y="5085184"/>
            <a:ext cx="1944216" cy="72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46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92DA91-F3EF-46DC-909F-AA625E81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ECC837-3E22-4BF9-943D-6717BA66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Definizione dei colori</a:t>
            </a:r>
          </a:p>
          <a:p>
            <a:r>
              <a:rPr lang="it-IT" dirty="0"/>
              <a:t>I colori possono essere espressi in vari modi nel contesto di una regola CSS.</a:t>
            </a:r>
          </a:p>
          <a:p>
            <a:endParaRPr lang="it-IT" dirty="0"/>
          </a:p>
          <a:p>
            <a:pPr>
              <a:buFont typeface="Wingdings" panose="05000000000000000000" pitchFamily="2" charset="2"/>
              <a:buChar char="q"/>
            </a:pPr>
            <a:r>
              <a:rPr lang="it-IT" b="1" dirty="0"/>
              <a:t>Parole chiave</a:t>
            </a:r>
          </a:p>
          <a:p>
            <a:endParaRPr lang="it-IT" dirty="0"/>
          </a:p>
          <a:p>
            <a:pPr algn="just"/>
            <a:r>
              <a:rPr lang="it-IT" dirty="0"/>
              <a:t>Si tratta di sedici keyword che definiscono i colori </a:t>
            </a:r>
            <a:r>
              <a:rPr lang="it-IT" b="1" dirty="0"/>
              <a:t>della palette VGA </a:t>
            </a:r>
            <a:r>
              <a:rPr lang="it-IT" dirty="0"/>
              <a:t>standard di Windows:</a:t>
            </a:r>
          </a:p>
          <a:p>
            <a:endParaRPr lang="it-IT" dirty="0"/>
          </a:p>
          <a:p>
            <a:r>
              <a:rPr lang="it-IT" dirty="0"/>
              <a:t>Figura 1 – I sedici colori della palette VGA standard</a:t>
            </a:r>
          </a:p>
          <a:p>
            <a:endParaRPr lang="it-IT" dirty="0"/>
          </a:p>
          <a:p>
            <a:r>
              <a:rPr lang="it-IT" dirty="0"/>
              <a:t>Ecco la </a:t>
            </a:r>
            <a:r>
              <a:rPr lang="it-IT" b="1" dirty="0"/>
              <a:t>lista completa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 err="1"/>
              <a:t>black</a:t>
            </a:r>
            <a:r>
              <a:rPr lang="it-IT" dirty="0"/>
              <a:t> | </a:t>
            </a:r>
            <a:r>
              <a:rPr lang="it-IT" dirty="0" err="1"/>
              <a:t>navy</a:t>
            </a:r>
            <a:r>
              <a:rPr lang="it-IT" dirty="0"/>
              <a:t> | blue | </a:t>
            </a:r>
            <a:r>
              <a:rPr lang="it-IT" dirty="0" err="1"/>
              <a:t>maroon</a:t>
            </a:r>
            <a:r>
              <a:rPr lang="it-IT" dirty="0"/>
              <a:t> | </a:t>
            </a:r>
            <a:r>
              <a:rPr lang="it-IT" dirty="0" err="1"/>
              <a:t>purple</a:t>
            </a:r>
            <a:r>
              <a:rPr lang="it-IT" dirty="0"/>
              <a:t> | green | red | </a:t>
            </a:r>
            <a:r>
              <a:rPr lang="it-IT" dirty="0" err="1"/>
              <a:t>teal</a:t>
            </a:r>
            <a:r>
              <a:rPr lang="it-IT" dirty="0"/>
              <a:t> | </a:t>
            </a:r>
            <a:r>
              <a:rPr lang="it-IT" dirty="0" err="1"/>
              <a:t>fuchsia</a:t>
            </a:r>
            <a:r>
              <a:rPr lang="it-IT" dirty="0"/>
              <a:t> |</a:t>
            </a:r>
          </a:p>
          <a:p>
            <a:r>
              <a:rPr lang="it-IT" dirty="0"/>
              <a:t>olive | </a:t>
            </a:r>
            <a:r>
              <a:rPr lang="it-IT" dirty="0" err="1"/>
              <a:t>gray</a:t>
            </a:r>
            <a:r>
              <a:rPr lang="it-IT" dirty="0"/>
              <a:t> | lime | </a:t>
            </a:r>
            <a:r>
              <a:rPr lang="it-IT" dirty="0" err="1"/>
              <a:t>aqua</a:t>
            </a:r>
            <a:r>
              <a:rPr lang="it-IT" dirty="0"/>
              <a:t> | silver | </a:t>
            </a:r>
            <a:r>
              <a:rPr lang="it-IT" dirty="0" err="1"/>
              <a:t>yellow</a:t>
            </a:r>
            <a:r>
              <a:rPr lang="it-IT" dirty="0"/>
              <a:t> | white</a:t>
            </a:r>
          </a:p>
          <a:p>
            <a:endParaRPr lang="it-IT" dirty="0"/>
          </a:p>
          <a:p>
            <a:r>
              <a:rPr lang="it-IT" dirty="0"/>
              <a:t>Estese nei browser più moderni. In CSS/HTML sono supportati </a:t>
            </a:r>
            <a:r>
              <a:rPr lang="it-IT" b="1" dirty="0">
                <a:solidFill>
                  <a:srgbClr val="C00000"/>
                </a:solidFill>
              </a:rPr>
              <a:t>140 nomi di colore standard. </a:t>
            </a:r>
            <a:r>
              <a:rPr lang="it-IT" b="1" dirty="0">
                <a:solidFill>
                  <a:srgbClr val="C00000"/>
                </a:solidFill>
                <a:hlinkClick r:id="rId2"/>
              </a:rPr>
              <a:t>Qui trovi la lista</a:t>
            </a:r>
            <a:endParaRPr lang="it-IT" b="1" dirty="0">
              <a:solidFill>
                <a:srgbClr val="C00000"/>
              </a:solidFill>
            </a:endParaRPr>
          </a:p>
        </p:txBody>
      </p:sp>
      <p:pic>
        <p:nvPicPr>
          <p:cNvPr id="13314" name="Picture 2" descr="screenshot">
            <a:extLst>
              <a:ext uri="{FF2B5EF4-FFF2-40B4-BE49-F238E27FC236}">
                <a16:creationId xmlns:a16="http://schemas.microsoft.com/office/drawing/2014/main" id="{417C9BD5-EACC-4ED7-9A76-097E21D6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69707"/>
            <a:ext cx="21621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3844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A564A-DC1F-49B2-A080-E8A0E5E9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Notazione esadecimale: #RRGGBB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EEF287-AEDE-4C0A-ABF1-B3BC52E96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1460" indent="-342900">
              <a:buFont typeface="Wingdings" panose="05000000000000000000" pitchFamily="2" charset="2"/>
              <a:buChar char="q"/>
            </a:pPr>
            <a:r>
              <a:rPr lang="it-IT" b="1" dirty="0"/>
              <a:t>Notazione Esadecimale #</a:t>
            </a:r>
          </a:p>
          <a:p>
            <a:r>
              <a:rPr lang="it-IT" dirty="0"/>
              <a:t>E’ possibile impostare il colore di un elemento servendosi di codici con notazione esadecimale. </a:t>
            </a:r>
          </a:p>
          <a:p>
            <a:r>
              <a:rPr lang="it-IT" dirty="0"/>
              <a:t>In essi, le prime due lettere (o numeri) corrispondono ai valori per il colore rosso (</a:t>
            </a:r>
            <a:r>
              <a:rPr lang="it-IT" b="1" dirty="0">
                <a:solidFill>
                  <a:srgbClr val="C00000"/>
                </a:solidFill>
              </a:rPr>
              <a:t>RED</a:t>
            </a:r>
            <a:r>
              <a:rPr lang="it-IT" dirty="0"/>
              <a:t>), la seconda coppia fa riferimento al verde (</a:t>
            </a:r>
            <a:r>
              <a:rPr lang="it-IT" b="1" dirty="0">
                <a:solidFill>
                  <a:srgbClr val="00B050"/>
                </a:solidFill>
              </a:rPr>
              <a:t>GREEN</a:t>
            </a:r>
            <a:r>
              <a:rPr lang="it-IT" dirty="0"/>
              <a:t>), l’ultima al blue (</a:t>
            </a:r>
            <a:r>
              <a:rPr lang="it-IT" b="1" dirty="0">
                <a:solidFill>
                  <a:srgbClr val="0070C0"/>
                </a:solidFill>
              </a:rPr>
              <a:t>BLUE</a:t>
            </a:r>
            <a:r>
              <a:rPr lang="it-IT" dirty="0"/>
              <a:t>). </a:t>
            </a:r>
          </a:p>
          <a:p>
            <a:endParaRPr lang="it-IT" dirty="0"/>
          </a:p>
          <a:p>
            <a:r>
              <a:rPr lang="it-IT" dirty="0"/>
              <a:t>Il codice va </a:t>
            </a:r>
            <a:r>
              <a:rPr lang="it-IT" b="1" u="sng" dirty="0"/>
              <a:t>preceduto dal simbolo del cancelletto </a:t>
            </a:r>
            <a:r>
              <a:rPr lang="it-IT" dirty="0"/>
              <a:t>(#).</a:t>
            </a:r>
          </a:p>
          <a:p>
            <a:endParaRPr lang="it-IT" dirty="0"/>
          </a:p>
          <a:p>
            <a:r>
              <a:rPr lang="it-IT" dirty="0"/>
              <a:t>Un esempio:</a:t>
            </a:r>
          </a:p>
          <a:p>
            <a:endParaRPr lang="it-IT" dirty="0"/>
          </a:p>
          <a:p>
            <a:pPr algn="ctr"/>
            <a:r>
              <a:rPr lang="it-IT" sz="2400" dirty="0"/>
              <a:t>color: #</a:t>
            </a:r>
            <a:r>
              <a:rPr lang="it-IT" sz="2400" b="1" dirty="0">
                <a:solidFill>
                  <a:srgbClr val="C00000"/>
                </a:solidFill>
              </a:rPr>
              <a:t>CC</a:t>
            </a:r>
            <a:r>
              <a:rPr lang="it-IT" sz="2400" b="1" dirty="0">
                <a:solidFill>
                  <a:srgbClr val="00B050"/>
                </a:solidFill>
              </a:rPr>
              <a:t>00</a:t>
            </a:r>
            <a:r>
              <a:rPr lang="it-IT" sz="2400" b="1" dirty="0">
                <a:solidFill>
                  <a:srgbClr val="0070C0"/>
                </a:solidFill>
              </a:rPr>
              <a:t>00</a:t>
            </a:r>
          </a:p>
          <a:p>
            <a:endParaRPr lang="it-IT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it-IT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Ogni coppia può avere valore da 00 ad ff (0-255 in decimali).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1289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98AFD0-D097-4E92-BB24-8BAA7423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RGB (Red, Green, Blue)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30B058-83D1-4283-9126-C53DBDB78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589055"/>
            <a:ext cx="8280919" cy="400018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t-IT" b="1" dirty="0"/>
              <a:t>Notazione decimale con RGB </a:t>
            </a:r>
          </a:p>
          <a:p>
            <a:endParaRPr lang="it-IT" dirty="0"/>
          </a:p>
          <a:p>
            <a:r>
              <a:rPr lang="it-IT" dirty="0"/>
              <a:t>Un altro modo per rappresentare i colori è quello di usare per i tre elementi base del sistema RGB,  una </a:t>
            </a:r>
            <a:r>
              <a:rPr lang="it-IT" b="1" dirty="0"/>
              <a:t>lista di valori </a:t>
            </a:r>
            <a:r>
              <a:rPr lang="it-IT" dirty="0"/>
              <a:t>separati da una virgola. Ogni parametro definisce l’intensità del relativo colore. </a:t>
            </a:r>
          </a:p>
          <a:p>
            <a:r>
              <a:rPr lang="it-IT" dirty="0"/>
              <a:t>I valori possono essere espressi: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 in </a:t>
            </a:r>
            <a:r>
              <a:rPr lang="it-IT" b="1" dirty="0"/>
              <a:t>percentuale</a:t>
            </a:r>
            <a:r>
              <a:rPr lang="it-IT" dirty="0"/>
              <a:t> (da 0% a 100%)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con una scala che va </a:t>
            </a:r>
            <a:r>
              <a:rPr lang="it-IT" b="1" dirty="0"/>
              <a:t>da 0 </a:t>
            </a:r>
            <a:r>
              <a:rPr lang="it-IT" dirty="0"/>
              <a:t>(il nero) </a:t>
            </a:r>
            <a:r>
              <a:rPr lang="it-IT" b="1" dirty="0"/>
              <a:t>a 255 </a:t>
            </a:r>
            <a:r>
              <a:rPr lang="it-IT" dirty="0"/>
              <a:t>(il bianco).</a:t>
            </a:r>
          </a:p>
          <a:p>
            <a:endParaRPr lang="it-IT" dirty="0"/>
          </a:p>
          <a:p>
            <a:r>
              <a:rPr lang="it-IT" dirty="0"/>
              <a:t>Per indicare il </a:t>
            </a:r>
            <a:r>
              <a:rPr lang="it-IT" b="1" dirty="0"/>
              <a:t>nero</a:t>
            </a:r>
            <a:r>
              <a:rPr lang="it-IT" dirty="0"/>
              <a:t> useremo, ad esempio:</a:t>
            </a:r>
          </a:p>
          <a:p>
            <a:endParaRPr lang="it-IT" sz="800" dirty="0"/>
          </a:p>
          <a:p>
            <a:r>
              <a:rPr lang="it-IT" dirty="0"/>
              <a:t>color: </a:t>
            </a:r>
            <a:r>
              <a:rPr lang="it-IT" dirty="0" err="1"/>
              <a:t>rgb</a:t>
            </a:r>
            <a:r>
              <a:rPr lang="it-IT" dirty="0"/>
              <a:t>(0%, 0%, 0%);</a:t>
            </a:r>
          </a:p>
          <a:p>
            <a:r>
              <a:rPr lang="it-IT" dirty="0"/>
              <a:t>color: </a:t>
            </a:r>
            <a:r>
              <a:rPr lang="it-IT" dirty="0" err="1"/>
              <a:t>rgb</a:t>
            </a:r>
            <a:r>
              <a:rPr lang="it-IT" dirty="0"/>
              <a:t>(0, 0, 0);</a:t>
            </a:r>
          </a:p>
          <a:p>
            <a:r>
              <a:rPr lang="it-IT" dirty="0"/>
              <a:t>Le tonalità di grigio sono solitamente definite con 3 coppie di valori uguali: 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223E7D-1FFE-560B-5BAD-A52272D9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95" y="5599801"/>
            <a:ext cx="6030810" cy="48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3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Colore </a:t>
            </a:r>
            <a:r>
              <a:rPr lang="it-IT" dirty="0" err="1"/>
              <a:t>RGBa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I CSS3 introducono una novità di sicuro interesse. Si tratta della definizione del colore attraverso una notazione </a:t>
            </a:r>
            <a:r>
              <a:rPr lang="it-IT" b="1" dirty="0" err="1"/>
              <a:t>RGBa</a:t>
            </a:r>
            <a:r>
              <a:rPr lang="it-IT" dirty="0"/>
              <a:t>: Rosso (Red), Verde (Green), Blue (Blue) e Alfa. </a:t>
            </a:r>
          </a:p>
          <a:p>
            <a:r>
              <a:rPr lang="it-IT" dirty="0"/>
              <a:t>I colori RGB vengono estesi con un canale alfa che specifica l’</a:t>
            </a:r>
            <a:r>
              <a:rPr lang="it-IT" b="1" dirty="0">
                <a:solidFill>
                  <a:srgbClr val="C00000"/>
                </a:solidFill>
              </a:rPr>
              <a:t>opacità</a:t>
            </a:r>
            <a:r>
              <a:rPr lang="it-IT" dirty="0"/>
              <a:t> del colore.</a:t>
            </a:r>
          </a:p>
          <a:p>
            <a:pPr algn="ctr"/>
            <a:endParaRPr lang="en-US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red,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blue, </a:t>
            </a:r>
            <a:r>
              <a:rPr lang="en-US" b="1" i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Il parametro alfa è un </a:t>
            </a:r>
            <a:r>
              <a:rPr lang="it-IT" b="1" dirty="0"/>
              <a:t>numero tra 0.0 e 1.0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body {background-color: </a:t>
            </a:r>
            <a:r>
              <a:rPr lang="en-US" dirty="0" err="1">
                <a:highlight>
                  <a:srgbClr val="FFFF00"/>
                </a:highlight>
              </a:rPr>
              <a:t>rgba</a:t>
            </a:r>
            <a:r>
              <a:rPr lang="en-US" dirty="0"/>
              <a:t>(255, 255, 255, 0.5)}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4E6C08-CEFB-46AE-BE1C-B29AB89EF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63" y="4094588"/>
            <a:ext cx="29337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374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 HSL (</a:t>
            </a:r>
            <a:r>
              <a:rPr lang="it-IT" dirty="0" err="1"/>
              <a:t>Hue</a:t>
            </a:r>
            <a:r>
              <a:rPr lang="it-IT" dirty="0"/>
              <a:t>, </a:t>
            </a:r>
            <a:r>
              <a:rPr lang="it-IT" dirty="0" err="1"/>
              <a:t>Saturation</a:t>
            </a:r>
            <a:r>
              <a:rPr lang="it-IT" dirty="0"/>
              <a:t>, </a:t>
            </a:r>
            <a:r>
              <a:rPr lang="it-IT" dirty="0" err="1"/>
              <a:t>Lightness</a:t>
            </a:r>
            <a:r>
              <a:rPr lang="it-IT" dirty="0"/>
              <a:t>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99" y="1484785"/>
            <a:ext cx="5641977" cy="496855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rgbClr val="000000"/>
                </a:solidFill>
                <a:effectLst/>
              </a:rPr>
              <a:t> In CSS I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colori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possono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essere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specificati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anche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attraverso</a:t>
            </a:r>
            <a:r>
              <a:rPr lang="en-US" sz="1800" dirty="0">
                <a:solidFill>
                  <a:srgbClr val="000000"/>
                </a:solidFill>
              </a:rPr>
              <a:t> la </a:t>
            </a:r>
            <a:r>
              <a:rPr lang="en-US" sz="1800" dirty="0" err="1">
                <a:solidFill>
                  <a:srgbClr val="000000"/>
                </a:solidFill>
              </a:rPr>
              <a:t>notazione</a:t>
            </a:r>
            <a:r>
              <a:rPr lang="en-US" sz="1800" dirty="0">
                <a:solidFill>
                  <a:srgbClr val="000000"/>
                </a:solidFill>
              </a:rPr>
              <a:t> HSL. </a:t>
            </a:r>
          </a:p>
          <a:p>
            <a:endParaRPr lang="en-US" sz="180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it-IT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hsl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saturation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lightness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HUE (tonalità)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Rappresenta la posizione su una ruota di colori con valori che vanno da 0 a 360deg (gradi. 0 = rosso, 120 = verde, 240 = blu) oppure con un valori espressi in turn (da 0 a 1 dove 1 rappresenta un giro completo di ruota). 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SATURATION (saturazione) 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Può essere definita come </a:t>
            </a:r>
            <a:r>
              <a:rPr lang="it-IT" b="1" dirty="0"/>
              <a:t>l’intensità del colore</a:t>
            </a:r>
            <a:r>
              <a:rPr lang="it-IT" dirty="0"/>
              <a:t>. Valore in percentuale. 0% corrisponde ad una sfumatura di grigio, 100% è il colore pieno. 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LIGHTNESS (luminosità)</a:t>
            </a:r>
            <a:br>
              <a:rPr lang="it-IT" b="1" dirty="0">
                <a:solidFill>
                  <a:srgbClr val="C00000"/>
                </a:solidFill>
              </a:rPr>
            </a:br>
            <a:r>
              <a:rPr lang="it-IT" dirty="0"/>
              <a:t>Si può definire come la </a:t>
            </a:r>
            <a:r>
              <a:rPr lang="it-IT" b="1" dirty="0"/>
              <a:t>quantità di luce </a:t>
            </a:r>
            <a:r>
              <a:rPr lang="it-IT" dirty="0"/>
              <a:t>che si desidera dare ad un colore. Valore in percentuale. 0% = nero; 50% non è chiaro né scuro; 100% = bianco. 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en-US" sz="1700" dirty="0"/>
              <a:t>Per </a:t>
            </a:r>
            <a:r>
              <a:rPr lang="en-US" sz="1700" dirty="0" err="1"/>
              <a:t>ottenere</a:t>
            </a:r>
            <a:r>
              <a:rPr lang="en-US" sz="1700" dirty="0"/>
              <a:t> </a:t>
            </a:r>
            <a:r>
              <a:rPr lang="en-US" sz="1700" b="1" dirty="0" err="1"/>
              <a:t>tonalità</a:t>
            </a:r>
            <a:r>
              <a:rPr lang="en-US" sz="1700" b="1" dirty="0"/>
              <a:t> di grigio</a:t>
            </a:r>
            <a:r>
              <a:rPr lang="en-US" sz="1700" dirty="0"/>
              <a:t>, </a:t>
            </a:r>
            <a:r>
              <a:rPr lang="en-US" sz="1700" dirty="0" err="1"/>
              <a:t>impostare</a:t>
            </a:r>
            <a:r>
              <a:rPr lang="en-US" sz="1700" dirty="0"/>
              <a:t> </a:t>
            </a:r>
            <a:r>
              <a:rPr lang="en-US" sz="1700" dirty="0" err="1"/>
              <a:t>tonalità</a:t>
            </a:r>
            <a:r>
              <a:rPr lang="en-US" sz="1700" dirty="0"/>
              <a:t> e </a:t>
            </a:r>
            <a:r>
              <a:rPr lang="en-US" sz="1700" dirty="0" err="1"/>
              <a:t>saturazione</a:t>
            </a:r>
            <a:r>
              <a:rPr lang="en-US" sz="1700" dirty="0"/>
              <a:t> a 0 e </a:t>
            </a:r>
            <a:r>
              <a:rPr lang="en-US" sz="1700" dirty="0" err="1"/>
              <a:t>variare</a:t>
            </a:r>
            <a:r>
              <a:rPr lang="en-US" sz="1700" dirty="0"/>
              <a:t> con </a:t>
            </a:r>
            <a:r>
              <a:rPr lang="en-US" sz="1700" dirty="0" err="1"/>
              <a:t>l’intensità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luminosità</a:t>
            </a:r>
            <a:r>
              <a:rPr lang="en-US" sz="1700" dirty="0"/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B4A53C9-43AB-CF01-E76D-541D5B20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13" y="1916832"/>
            <a:ext cx="2611087" cy="11981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B06025-C65E-00D1-58F1-CF005DFE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19" y="3645024"/>
            <a:ext cx="2513706" cy="120220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8905ED1-CA9F-0A8B-E400-8F42F3387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548" y="5067568"/>
            <a:ext cx="2513706" cy="11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448E4-0171-458A-9ADF-DB934AC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e unità di misura nei CSS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8B8BC9-03E2-4469-A2EC-E6C4049FF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114800" cy="4590288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 I </a:t>
            </a:r>
            <a:r>
              <a:rPr lang="it-IT" dirty="0">
                <a:highlight>
                  <a:srgbClr val="FFFF00"/>
                </a:highlight>
              </a:rPr>
              <a:t>valori di una proprietà </a:t>
            </a:r>
            <a:r>
              <a:rPr lang="it-IT" b="1" dirty="0">
                <a:highlight>
                  <a:srgbClr val="FFFF00"/>
                </a:highlight>
              </a:rPr>
              <a:t>non vanno</a:t>
            </a:r>
            <a:r>
              <a:rPr lang="it-IT" dirty="0">
                <a:highlight>
                  <a:srgbClr val="FFFF00"/>
                </a:highlight>
              </a:rPr>
              <a:t> </a:t>
            </a:r>
            <a:r>
              <a:rPr lang="it-IT" b="1" dirty="0">
                <a:highlight>
                  <a:srgbClr val="FFFF00"/>
                </a:highlight>
              </a:rPr>
              <a:t>mai messi tra virgolette</a:t>
            </a:r>
            <a:r>
              <a:rPr lang="it-IT" dirty="0"/>
              <a:t>. </a:t>
            </a:r>
          </a:p>
          <a:p>
            <a:r>
              <a:rPr lang="it-IT" dirty="0"/>
              <a:t>Le uniche eccezioni riguardano i valori espressi da stringhe di testo e i nomi dei font formati da più di una parola. </a:t>
            </a:r>
          </a:p>
          <a:p>
            <a:r>
              <a:rPr lang="it-IT" dirty="0"/>
              <a:t>p {font-family: "Times New Roman", Georgia, </a:t>
            </a:r>
            <a:r>
              <a:rPr lang="it-IT" dirty="0" err="1"/>
              <a:t>serif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Nei CSS i valori possono essere espressi da: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numeri</a:t>
            </a:r>
            <a:r>
              <a:rPr lang="it-IT" dirty="0"/>
              <a:t> definiti come: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b="1" dirty="0"/>
              <a:t>numeri interi</a:t>
            </a:r>
            <a:r>
              <a:rPr lang="it-IT" dirty="0"/>
              <a:t> (1, 23, 45, etc.)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in virgola mobile </a:t>
            </a:r>
            <a:r>
              <a:rPr lang="it-IT" dirty="0"/>
              <a:t>(1.2, 3.45, 4.90,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</a:t>
            </a:r>
            <a:r>
              <a:rPr lang="it-IT" b="1" dirty="0">
                <a:solidFill>
                  <a:srgbClr val="C00000"/>
                </a:solidFill>
              </a:rPr>
              <a:t>unità di misura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percentuali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codici</a:t>
            </a:r>
            <a:r>
              <a:rPr lang="it-IT" dirty="0"/>
              <a:t> per la definizione dei colori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URI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 parole chiave (</a:t>
            </a:r>
            <a:r>
              <a:rPr lang="it-IT" b="1" dirty="0">
                <a:solidFill>
                  <a:srgbClr val="C00000"/>
                </a:solidFill>
              </a:rPr>
              <a:t>keywords</a:t>
            </a:r>
            <a:r>
              <a:rPr lang="it-IT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 stringhe</a:t>
            </a:r>
            <a:r>
              <a:rPr lang="it-IT" dirty="0"/>
              <a:t> di testo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B29F091-63A1-407F-B28E-484519FF2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8024" y="1578626"/>
            <a:ext cx="3657600" cy="4590288"/>
          </a:xfrm>
        </p:spPr>
        <p:txBody>
          <a:bodyPr>
            <a:normAutofit fontScale="70000" lnSpcReduction="20000"/>
          </a:bodyPr>
          <a:lstStyle/>
          <a:p>
            <a:r>
              <a:rPr lang="it-IT" dirty="0">
                <a:solidFill>
                  <a:srgbClr val="00B050"/>
                </a:solidFill>
              </a:rPr>
              <a:t>/* Altezza di linea con un </a:t>
            </a:r>
            <a:r>
              <a:rPr lang="it-IT" b="1" dirty="0">
                <a:solidFill>
                  <a:srgbClr val="00B050"/>
                </a:solidFill>
                <a:highlight>
                  <a:srgbClr val="FFFF00"/>
                </a:highlight>
              </a:rPr>
              <a:t>numero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p {line-</a:t>
            </a:r>
            <a:r>
              <a:rPr lang="it-IT" dirty="0" err="1"/>
              <a:t>height</a:t>
            </a:r>
            <a:r>
              <a:rPr lang="it-IT" dirty="0"/>
              <a:t>: </a:t>
            </a:r>
            <a:r>
              <a:rPr lang="it-IT" dirty="0">
                <a:highlight>
                  <a:srgbClr val="FFFF00"/>
                </a:highlight>
              </a:rPr>
              <a:t>1.2;</a:t>
            </a:r>
            <a:r>
              <a:rPr lang="it-IT" dirty="0"/>
              <a:t>}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Larghezza con </a:t>
            </a:r>
            <a:r>
              <a:rPr lang="it-IT" b="1" dirty="0">
                <a:solidFill>
                  <a:srgbClr val="00B050"/>
                </a:solidFill>
              </a:rPr>
              <a:t>unità di misura </a:t>
            </a:r>
            <a:r>
              <a:rPr lang="it-IT" dirty="0">
                <a:solidFill>
                  <a:srgbClr val="00B050"/>
                </a:solidFill>
              </a:rPr>
              <a:t>*/</a:t>
            </a:r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/>
              <a:t>: 300</a:t>
            </a:r>
            <a:r>
              <a:rPr lang="it-IT" dirty="0">
                <a:highlight>
                  <a:srgbClr val="FFFF00"/>
                </a:highlight>
              </a:rPr>
              <a:t>px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 /* Larghezza in </a:t>
            </a:r>
            <a:r>
              <a:rPr lang="it-IT" b="1" dirty="0">
                <a:solidFill>
                  <a:srgbClr val="00B050"/>
                </a:solidFill>
              </a:rPr>
              <a:t>percentuale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div {</a:t>
            </a:r>
            <a:r>
              <a:rPr lang="it-IT" dirty="0" err="1"/>
              <a:t>width</a:t>
            </a:r>
            <a:r>
              <a:rPr lang="it-IT" dirty="0">
                <a:highlight>
                  <a:srgbClr val="FFFF00"/>
                </a:highlight>
              </a:rPr>
              <a:t>: 60%;}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Colore con codice </a:t>
            </a:r>
            <a:r>
              <a:rPr lang="it-IT" b="1" dirty="0">
                <a:solidFill>
                  <a:srgbClr val="00B050"/>
                </a:solidFill>
              </a:rPr>
              <a:t>esadecimale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body {background-color</a:t>
            </a:r>
            <a:r>
              <a:rPr lang="it-IT" dirty="0">
                <a:highlight>
                  <a:srgbClr val="FFFF00"/>
                </a:highlight>
              </a:rPr>
              <a:t>: #2795b6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/* </a:t>
            </a:r>
            <a:r>
              <a:rPr lang="it-IT" b="1" dirty="0">
                <a:solidFill>
                  <a:srgbClr val="00B050"/>
                </a:solidFill>
              </a:rPr>
              <a:t>URL</a:t>
            </a:r>
            <a:r>
              <a:rPr lang="it-IT" dirty="0">
                <a:solidFill>
                  <a:srgbClr val="00B050"/>
                </a:solidFill>
              </a:rPr>
              <a:t> per un'immagine di sfondo */</a:t>
            </a:r>
          </a:p>
          <a:p>
            <a:r>
              <a:rPr lang="it-IT" dirty="0"/>
              <a:t>body {background-image: </a:t>
            </a:r>
            <a:r>
              <a:rPr lang="it-IT" dirty="0" err="1">
                <a:highlight>
                  <a:srgbClr val="FFFF00"/>
                </a:highlight>
              </a:rPr>
              <a:t>url</a:t>
            </a:r>
            <a:r>
              <a:rPr lang="it-IT" dirty="0">
                <a:highlight>
                  <a:srgbClr val="FFFF00"/>
                </a:highlight>
              </a:rPr>
              <a:t>(sfondo.jpg);}</a:t>
            </a:r>
          </a:p>
          <a:p>
            <a:endParaRPr lang="it-IT" dirty="0">
              <a:highlight>
                <a:srgbClr val="FFFF00"/>
              </a:highlight>
            </a:endParaRPr>
          </a:p>
          <a:p>
            <a:r>
              <a:rPr lang="it-IT" dirty="0">
                <a:solidFill>
                  <a:srgbClr val="00B050"/>
                </a:solidFill>
              </a:rPr>
              <a:t>/* Ripetizione dello sfondo con una </a:t>
            </a:r>
            <a:r>
              <a:rPr lang="it-IT" b="1" dirty="0">
                <a:solidFill>
                  <a:srgbClr val="00B050"/>
                </a:solidFill>
              </a:rPr>
              <a:t>keyword</a:t>
            </a:r>
            <a:r>
              <a:rPr lang="it-IT" dirty="0">
                <a:solidFill>
                  <a:srgbClr val="00B050"/>
                </a:solidFill>
              </a:rPr>
              <a:t> */</a:t>
            </a:r>
          </a:p>
          <a:p>
            <a:r>
              <a:rPr lang="it-IT" dirty="0"/>
              <a:t>body {background-</a:t>
            </a:r>
            <a:r>
              <a:rPr lang="it-IT" dirty="0" err="1"/>
              <a:t>repeat</a:t>
            </a:r>
            <a:r>
              <a:rPr lang="it-IT" dirty="0">
                <a:highlight>
                  <a:srgbClr val="FFFF00"/>
                </a:highlight>
              </a:rPr>
              <a:t>: no-</a:t>
            </a:r>
            <a:r>
              <a:rPr lang="it-IT" dirty="0" err="1">
                <a:highlight>
                  <a:srgbClr val="FFFF00"/>
                </a:highlight>
              </a:rPr>
              <a:t>repeat</a:t>
            </a:r>
            <a:r>
              <a:rPr lang="it-IT" dirty="0"/>
              <a:t>;}</a:t>
            </a:r>
          </a:p>
          <a:p>
            <a:endParaRPr lang="it-IT" dirty="0"/>
          </a:p>
          <a:p>
            <a:r>
              <a:rPr lang="it-IT" dirty="0">
                <a:solidFill>
                  <a:srgbClr val="00B050"/>
                </a:solidFill>
              </a:rPr>
              <a:t>/* Stringa di testo   */</a:t>
            </a:r>
          </a:p>
          <a:p>
            <a:r>
              <a:rPr lang="it-IT" dirty="0" err="1"/>
              <a:t>content</a:t>
            </a:r>
            <a:r>
              <a:rPr lang="it-IT" dirty="0"/>
              <a:t>: </a:t>
            </a:r>
            <a:r>
              <a:rPr lang="it-IT" b="1" dirty="0">
                <a:highlight>
                  <a:srgbClr val="FFFF00"/>
                </a:highlight>
              </a:rPr>
              <a:t>"Viva i CSS";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35541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46C1F-3701-494E-9274-318378CF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Colori </a:t>
            </a:r>
            <a:r>
              <a:rPr lang="it-IT" dirty="0" err="1"/>
              <a:t>HSLa</a:t>
            </a:r>
            <a:r>
              <a:rPr lang="it-IT" dirty="0"/>
              <a:t> (</a:t>
            </a:r>
            <a:r>
              <a:rPr lang="it-IT" dirty="0" err="1"/>
              <a:t>Hue</a:t>
            </a:r>
            <a:r>
              <a:rPr lang="it-IT" dirty="0"/>
              <a:t>, </a:t>
            </a:r>
            <a:r>
              <a:rPr lang="it-IT" dirty="0" err="1"/>
              <a:t>Saturation</a:t>
            </a:r>
            <a:r>
              <a:rPr lang="it-IT" dirty="0"/>
              <a:t>, </a:t>
            </a:r>
            <a:r>
              <a:rPr lang="it-IT" dirty="0" err="1"/>
              <a:t>Lightness</a:t>
            </a:r>
            <a:r>
              <a:rPr lang="it-IT" dirty="0"/>
              <a:t>, alpha)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14113C-FF0A-4C7C-AF9E-9D04E76C0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499" y="1484785"/>
            <a:ext cx="8280918" cy="20882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Estensione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con </a:t>
            </a:r>
            <a:r>
              <a:rPr lang="en-US" sz="1800" dirty="0" err="1">
                <a:solidFill>
                  <a:srgbClr val="000000"/>
                </a:solidFill>
              </a:rPr>
              <a:t>canale</a:t>
            </a:r>
            <a:r>
              <a:rPr lang="en-US" sz="1800" dirty="0">
                <a:solidFill>
                  <a:srgbClr val="000000"/>
                </a:solidFill>
              </a:rPr>
              <a:t> alfa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dei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colori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 HSL 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endParaRPr lang="en-US" sz="180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it-IT" b="1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hsla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hue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saturation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it-IT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lightness,alpha</a:t>
            </a:r>
            <a:r>
              <a:rPr lang="it-IT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ctr"/>
            <a:endParaRPr lang="it-IT" dirty="0"/>
          </a:p>
          <a:p>
            <a:r>
              <a:rPr lang="it-IT" dirty="0"/>
              <a:t>Il parametro alpha è un numero tra 0.0 (completamente trasparente) a 1.0 (nessuna trasparenza).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D946D8-C506-F881-FF0C-D1056E9C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751909"/>
            <a:ext cx="8415651" cy="20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6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07D59-4DDD-4494-8754-DD9363BE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proprietà 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E314C-FA8D-4E46-932B-10F01C72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Visti i sistemi per rappresentare i colori, dobbiamo ora chiarire un aspetto importante. Per ogni elemento si possono definire almeno tre colori: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</a:t>
            </a:r>
            <a:r>
              <a:rPr lang="it-IT" b="1" dirty="0"/>
              <a:t>primo piano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</a:t>
            </a:r>
            <a:r>
              <a:rPr lang="it-IT" b="1" dirty="0"/>
              <a:t>sfondo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del </a:t>
            </a:r>
            <a:r>
              <a:rPr lang="it-IT" b="1" dirty="0"/>
              <a:t>bordo</a:t>
            </a:r>
            <a:r>
              <a:rPr lang="it-IT" dirty="0"/>
              <a:t>;</a:t>
            </a:r>
          </a:p>
          <a:p>
            <a:pPr marL="201168" lvl="1" indent="0">
              <a:buNone/>
            </a:pPr>
            <a:endParaRPr lang="it-IT" dirty="0"/>
          </a:p>
          <a:p>
            <a:r>
              <a:rPr lang="it-IT" dirty="0"/>
              <a:t>La </a:t>
            </a:r>
            <a:r>
              <a:rPr lang="it-IT" b="1" dirty="0">
                <a:solidFill>
                  <a:srgbClr val="C00000"/>
                </a:solidFill>
              </a:rPr>
              <a:t>proprietà color </a:t>
            </a:r>
            <a:r>
              <a:rPr lang="it-IT" dirty="0"/>
              <a:t>definisce esclusivamente: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di primo piano, ovvero quello del </a:t>
            </a:r>
            <a:r>
              <a:rPr lang="it-IT" b="1" dirty="0"/>
              <a:t>testo</a:t>
            </a:r>
            <a:r>
              <a:rPr lang="it-IT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</a:t>
            </a:r>
            <a:r>
              <a:rPr lang="it-IT" b="1" dirty="0"/>
              <a:t>colore del bordo </a:t>
            </a:r>
            <a:r>
              <a:rPr lang="it-IT" dirty="0"/>
              <a:t>di un elemento quando non si imposti esplicitamente quest’ultimo con le proprietà </a:t>
            </a:r>
            <a:r>
              <a:rPr lang="it-IT" dirty="0" err="1"/>
              <a:t>border</a:t>
            </a:r>
            <a:r>
              <a:rPr lang="it-IT" dirty="0"/>
              <a:t> o </a:t>
            </a:r>
            <a:r>
              <a:rPr lang="it-IT" dirty="0" err="1"/>
              <a:t>border</a:t>
            </a:r>
            <a:r>
              <a:rPr lang="it-IT" dirty="0"/>
              <a:t>-color.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Il colore delle </a:t>
            </a:r>
            <a:r>
              <a:rPr lang="it-IT" b="1" dirty="0"/>
              <a:t>decorazioni</a:t>
            </a:r>
            <a:r>
              <a:rPr lang="it-IT" dirty="0"/>
              <a:t> del testo</a:t>
            </a:r>
          </a:p>
          <a:p>
            <a:endParaRPr lang="it-IT" dirty="0"/>
          </a:p>
          <a:p>
            <a:r>
              <a:rPr lang="en-US" dirty="0"/>
              <a:t>p {color: black;}</a:t>
            </a:r>
          </a:p>
          <a:p>
            <a:r>
              <a:rPr lang="en-US" dirty="0"/>
              <a:t>div {color: #CC0000;}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3977D7-F8DA-2CEA-120F-C5691AA6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941168"/>
            <a:ext cx="3096057" cy="9907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0E469D-DD94-701A-4E87-3CCC9AE677D8}"/>
              </a:ext>
            </a:extLst>
          </p:cNvPr>
          <p:cNvSpPr txBox="1"/>
          <p:nvPr/>
        </p:nvSpPr>
        <p:spPr>
          <a:xfrm>
            <a:off x="5976298" y="5804644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onsolas" panose="020B0609020204030204" pitchFamily="49" charset="0"/>
              </a:rPr>
              <a:t>div{</a:t>
            </a:r>
            <a:r>
              <a:rPr lang="it-IT" sz="1200" dirty="0" err="1">
                <a:latin typeface="Consolas" panose="020B0609020204030204" pitchFamily="49" charset="0"/>
              </a:rPr>
              <a:t>color:purple</a:t>
            </a:r>
            <a:r>
              <a:rPr lang="it-IT" sz="1200" dirty="0">
                <a:latin typeface="Consolas" panose="020B060902020403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905803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07D59-4DDD-4494-8754-DD9363BE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Accent-color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1E314C-FA8D-4E46-932B-10F01C72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E’ una proprietà introdotta recentemente. </a:t>
            </a:r>
          </a:p>
          <a:p>
            <a:r>
              <a:rPr lang="it-IT" dirty="0"/>
              <a:t>Al momento permette di applicare un colore ai seguenti elementi: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checkbox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"radio"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input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type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 "range"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ar(--font-code)"/>
              </a:rPr>
              <a:t>progress</a:t>
            </a:r>
            <a:endParaRPr kumimoji="0" lang="it-IT" altLang="it-IT" sz="3000" b="0" i="0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Inter"/>
            </a:endParaRPr>
          </a:p>
          <a:p>
            <a:r>
              <a:rPr lang="it-IT" dirty="0"/>
              <a:t>Altrimenti difficili da personalizzare se non con molte righe di CSS.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A4BE154-BFF0-7D2D-1616-50D8DA96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773686"/>
            <a:ext cx="2579730" cy="271584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F47B335-A8B4-9C4E-253F-9FAFFA50EA2F}"/>
              </a:ext>
            </a:extLst>
          </p:cNvPr>
          <p:cNvSpPr txBox="1"/>
          <p:nvPr/>
        </p:nvSpPr>
        <p:spPr>
          <a:xfrm>
            <a:off x="1295635" y="3831793"/>
            <a:ext cx="3240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="radio"]{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hsl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(0 100% 50%);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="range"]{</a:t>
            </a:r>
          </a:p>
          <a:p>
            <a:r>
              <a:rPr lang="it-IT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purple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checkbox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"]{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-color: </a:t>
            </a:r>
            <a:r>
              <a:rPr lang="it-IT" sz="1200" b="0" dirty="0" err="1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lightseagreen</a:t>
            </a:r>
            <a:r>
              <a:rPr lang="it-IT" sz="1200" b="0" dirty="0">
                <a:solidFill>
                  <a:schemeClr val="bg1"/>
                </a:solidFill>
                <a:effectLst/>
                <a:highlight>
                  <a:srgbClr val="00808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progress {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accent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00FF"/>
                </a:highlight>
                <a:latin typeface="Consolas" panose="020B0609020204030204" pitchFamily="49" charset="0"/>
              </a:rPr>
              <a:t>-color: magenta</a:t>
            </a:r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2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it-IT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61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4B3D82-5079-470F-88AE-9EE6019D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dello sfondo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449936-FBA8-4219-B8DE-F0C73212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lista delle proprietà per lo sfondo applicabili a tutti gli elementi:</a:t>
            </a:r>
          </a:p>
          <a:p>
            <a:endParaRPr lang="it-IT" dirty="0"/>
          </a:p>
          <a:p>
            <a:r>
              <a:rPr lang="it-IT" dirty="0"/>
              <a:t>background-color</a:t>
            </a:r>
          </a:p>
          <a:p>
            <a:r>
              <a:rPr lang="it-IT" dirty="0"/>
              <a:t>background-image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endParaRPr lang="it-IT" dirty="0"/>
          </a:p>
          <a:p>
            <a:r>
              <a:rPr lang="it-IT" dirty="0"/>
              <a:t>background-attachment</a:t>
            </a:r>
          </a:p>
          <a:p>
            <a:r>
              <a:rPr lang="it-IT" dirty="0"/>
              <a:t>background-position</a:t>
            </a:r>
          </a:p>
          <a:p>
            <a:r>
              <a:rPr lang="it-IT" dirty="0"/>
              <a:t>background-size</a:t>
            </a:r>
          </a:p>
          <a:p>
            <a:r>
              <a:rPr lang="it-IT" dirty="0"/>
              <a:t>background-</a:t>
            </a:r>
            <a:r>
              <a:rPr lang="it-IT" dirty="0" err="1"/>
              <a:t>origin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0753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EB1C40-497D-4D5B-AED7-2C9BA206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background-color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B44D3E-2DAB-4FEB-BFBD-0A842CE7A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b="1" dirty="0"/>
              <a:t>Definisce il </a:t>
            </a:r>
            <a:r>
              <a:rPr lang="it-IT" b="1" dirty="0">
                <a:solidFill>
                  <a:srgbClr val="C00000"/>
                </a:solidFill>
              </a:rPr>
              <a:t>colore di sfondo di un elemento</a:t>
            </a:r>
            <a:r>
              <a:rPr lang="it-IT" dirty="0"/>
              <a:t>. Questa proprietà non è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sz="900" dirty="0"/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background-color</a:t>
            </a:r>
            <a:r>
              <a:rPr lang="it-IT" b="1" dirty="0"/>
              <a:t>: valore;}</a:t>
            </a:r>
          </a:p>
          <a:p>
            <a:r>
              <a:rPr lang="it-IT" b="1" u="sng" dirty="0"/>
              <a:t>Valori</a:t>
            </a:r>
          </a:p>
          <a:p>
            <a:endParaRPr lang="it-IT" sz="9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un qualunque colore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la parola chiave </a:t>
            </a:r>
            <a:r>
              <a:rPr lang="it-IT" b="1" dirty="0" err="1">
                <a:solidFill>
                  <a:srgbClr val="C00000"/>
                </a:solidFill>
              </a:rPr>
              <a:t>transparent</a:t>
            </a:r>
            <a:r>
              <a:rPr lang="it-IT" b="1" dirty="0">
                <a:solidFill>
                  <a:srgbClr val="C00000"/>
                </a:solidFill>
              </a:rPr>
              <a:t>.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Usando </a:t>
            </a:r>
            <a:r>
              <a:rPr lang="it-IT" dirty="0" err="1"/>
              <a:t>transparent</a:t>
            </a:r>
            <a:r>
              <a:rPr lang="it-IT" dirty="0"/>
              <a:t> come valore un elemento avrà come colore quello dell’elemento parente. </a:t>
            </a:r>
          </a:p>
          <a:p>
            <a:endParaRPr lang="it-IT" dirty="0"/>
          </a:p>
          <a:p>
            <a:r>
              <a:rPr lang="it-IT" dirty="0"/>
              <a:t>body { background-color: white; }</a:t>
            </a:r>
          </a:p>
          <a:p>
            <a:r>
              <a:rPr lang="it-IT" dirty="0"/>
              <a:t>p { background-color: #FFFFFF; }</a:t>
            </a:r>
          </a:p>
          <a:p>
            <a:r>
              <a:rPr lang="it-IT" dirty="0"/>
              <a:t>.classe1 { background-color: </a:t>
            </a:r>
            <a:r>
              <a:rPr lang="it-IT" dirty="0" err="1"/>
              <a:t>rgb</a:t>
            </a:r>
            <a:r>
              <a:rPr lang="it-IT" dirty="0"/>
              <a:t>(0, 0, 0)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34DB1C-5F6C-68DA-03BB-0DA4E23C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81" y="4509120"/>
            <a:ext cx="3029373" cy="12003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15BC42-FF0D-7DD4-7257-75EC7A4C6F5F}"/>
              </a:ext>
            </a:extLst>
          </p:cNvPr>
          <p:cNvSpPr txBox="1"/>
          <p:nvPr/>
        </p:nvSpPr>
        <p:spPr>
          <a:xfrm>
            <a:off x="5760129" y="5518097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Div</a:t>
            </a:r>
            <a:r>
              <a:rPr lang="it-IT" sz="1200" dirty="0"/>
              <a:t>{</a:t>
            </a:r>
          </a:p>
          <a:p>
            <a:r>
              <a:rPr lang="it-IT" sz="1200" b="1" dirty="0">
                <a:highlight>
                  <a:srgbClr val="FFFF00"/>
                </a:highlight>
              </a:rPr>
              <a:t>background-color: black</a:t>
            </a:r>
            <a:r>
              <a:rPr lang="it-IT" sz="1200" dirty="0"/>
              <a:t>; </a:t>
            </a:r>
          </a:p>
          <a:p>
            <a:r>
              <a:rPr lang="it-IT" sz="1200" b="1" dirty="0">
                <a:highlight>
                  <a:srgbClr val="00FFFF"/>
                </a:highlight>
              </a:rPr>
              <a:t>color: </a:t>
            </a:r>
            <a:r>
              <a:rPr lang="it-IT" sz="1200" b="1" i="0" dirty="0">
                <a:solidFill>
                  <a:srgbClr val="1B1B1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#ed069b</a:t>
            </a:r>
            <a:r>
              <a:rPr lang="it-IT" sz="1200" b="0" i="0" dirty="0">
                <a:solidFill>
                  <a:srgbClr val="1B1B1B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it-IT" sz="1200" b="0" i="0" dirty="0">
                <a:solidFill>
                  <a:srgbClr val="1B1B1B"/>
                </a:solidFill>
                <a:effectLst/>
                <a:latin typeface="consolas" panose="020B0609020204030204" pitchFamily="49" charset="0"/>
              </a:rPr>
              <a:t>}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0846377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8602B-B2BF-4664-92C1-57984A09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background-image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8A1530-1D08-45FC-A22B-F6569A4DB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7" y="1589055"/>
            <a:ext cx="4536504" cy="4504231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/>
              <a:t>Definisce </a:t>
            </a:r>
            <a:r>
              <a:rPr lang="it-IT" b="1" dirty="0">
                <a:solidFill>
                  <a:srgbClr val="C00000"/>
                </a:solidFill>
              </a:rPr>
              <a:t>l’URL di un’immagine </a:t>
            </a:r>
            <a:r>
              <a:rPr lang="it-IT" b="1" dirty="0"/>
              <a:t>da usare</a:t>
            </a:r>
            <a:r>
              <a:rPr lang="it-IT" dirty="0"/>
              <a:t> come sfondo di un elemento. Questa proprietà non è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endParaRPr lang="it-IT" sz="800" dirty="0"/>
          </a:p>
          <a:p>
            <a:pPr algn="ctr"/>
            <a:r>
              <a:rPr lang="it-IT" b="1" dirty="0"/>
              <a:t>selettore { </a:t>
            </a:r>
            <a:r>
              <a:rPr lang="it-IT" b="1" dirty="0">
                <a:solidFill>
                  <a:srgbClr val="C00000"/>
                </a:solidFill>
              </a:rPr>
              <a:t>background-image</a:t>
            </a:r>
            <a:r>
              <a:rPr lang="it-IT" b="1" dirty="0"/>
              <a:t>: </a:t>
            </a:r>
            <a:r>
              <a:rPr lang="it-IT" b="1" dirty="0" err="1">
                <a:solidFill>
                  <a:srgbClr val="C00000"/>
                </a:solidFill>
              </a:rPr>
              <a:t>url</a:t>
            </a:r>
            <a:r>
              <a:rPr lang="it-IT" b="1" dirty="0"/>
              <a:t>(valore); }</a:t>
            </a:r>
          </a:p>
          <a:p>
            <a:r>
              <a:rPr lang="it-IT" b="1" u="sng" dirty="0"/>
              <a:t>Valori: </a:t>
            </a:r>
          </a:p>
          <a:p>
            <a:endParaRPr lang="it-IT" sz="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un </a:t>
            </a:r>
            <a:r>
              <a:rPr lang="it-IT" b="1" dirty="0">
                <a:solidFill>
                  <a:srgbClr val="C00000"/>
                </a:solidFill>
              </a:rPr>
              <a:t>URL assoluto </a:t>
            </a:r>
            <a:r>
              <a:rPr lang="it-IT" dirty="0"/>
              <a:t>o </a:t>
            </a:r>
            <a:r>
              <a:rPr lang="it-IT" b="1" dirty="0">
                <a:solidFill>
                  <a:srgbClr val="C00000"/>
                </a:solidFill>
              </a:rPr>
              <a:t>relativo</a:t>
            </a:r>
            <a:r>
              <a:rPr lang="it-IT" dirty="0"/>
              <a:t> che punti ad un’immagine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la parola chiave </a:t>
            </a:r>
            <a:r>
              <a:rPr lang="it-IT" b="1" dirty="0">
                <a:solidFill>
                  <a:srgbClr val="C00000"/>
                </a:solidFill>
              </a:rPr>
              <a:t>none</a:t>
            </a:r>
            <a:r>
              <a:rPr lang="it-IT" dirty="0"/>
              <a:t>. Valore di default.</a:t>
            </a:r>
          </a:p>
          <a:p>
            <a:pPr marL="201168" lvl="1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body {</a:t>
            </a:r>
          </a:p>
          <a:p>
            <a:pPr marL="0" indent="0">
              <a:buNone/>
            </a:pPr>
            <a:r>
              <a:rPr lang="it-IT" dirty="0"/>
              <a:t>background-image: </a:t>
            </a:r>
            <a:r>
              <a:rPr lang="it-IT" dirty="0" err="1">
                <a:highlight>
                  <a:srgbClr val="00FF00"/>
                </a:highlight>
              </a:rPr>
              <a:t>url</a:t>
            </a:r>
            <a:r>
              <a:rPr lang="it-IT" dirty="0">
                <a:highlight>
                  <a:srgbClr val="00FF00"/>
                </a:highlight>
              </a:rPr>
              <a:t>(sfondo.gif); </a:t>
            </a:r>
          </a:p>
          <a:p>
            <a:pPr marL="0" indent="0">
              <a:buNone/>
            </a:pPr>
            <a:r>
              <a:rPr lang="it-IT" dirty="0"/>
              <a:t>}</a:t>
            </a:r>
          </a:p>
          <a:p>
            <a:pPr marL="0" indent="0">
              <a:buNone/>
            </a:pPr>
            <a:r>
              <a:rPr lang="it-IT" dirty="0"/>
              <a:t>div {</a:t>
            </a:r>
          </a:p>
          <a:p>
            <a:r>
              <a:rPr lang="en-US" b="0" dirty="0">
                <a:solidFill>
                  <a:srgbClr val="9CDCFE"/>
                </a:solidFill>
                <a:effectLst/>
              </a:rPr>
              <a:t>background-image</a:t>
            </a:r>
            <a:r>
              <a:rPr lang="en-US" b="0" dirty="0">
                <a:solidFill>
                  <a:srgbClr val="D4D4D4"/>
                </a:solidFill>
                <a:effectLst/>
              </a:rPr>
              <a:t>: </a:t>
            </a:r>
            <a:r>
              <a:rPr lang="en-US" b="0" dirty="0" err="1">
                <a:solidFill>
                  <a:srgbClr val="DCDCAA"/>
                </a:solidFill>
                <a:effectLst/>
              </a:rPr>
              <a:t>url</a:t>
            </a:r>
            <a:r>
              <a:rPr lang="en-US" b="0" dirty="0">
                <a:solidFill>
                  <a:srgbClr val="D4D4D4"/>
                </a:solidFill>
                <a:effectLst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</a:rPr>
              <a:t>"https://www.shoutmeloud.com/wp-content/uploads/2014/07/css3-logo.png"</a:t>
            </a:r>
            <a:r>
              <a:rPr lang="en-US" b="0" dirty="0">
                <a:solidFill>
                  <a:srgbClr val="D4D4D4"/>
                </a:solidFill>
                <a:effectLst/>
              </a:rPr>
              <a:t>);</a:t>
            </a:r>
          </a:p>
          <a:p>
            <a:pPr marL="0" indent="0">
              <a:buNone/>
            </a:pPr>
            <a:r>
              <a:rPr lang="it-IT" dirty="0"/>
              <a:t>}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41EFDC-4E73-0CEA-0CA9-70C382D6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1" y="1772816"/>
            <a:ext cx="3943900" cy="3943900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E39C195-AECE-27EC-E150-D4D129A66FC6}"/>
              </a:ext>
            </a:extLst>
          </p:cNvPr>
          <p:cNvCxnSpPr>
            <a:cxnSpLocks/>
          </p:cNvCxnSpPr>
          <p:nvPr/>
        </p:nvCxnSpPr>
        <p:spPr>
          <a:xfrm flipV="1">
            <a:off x="4211960" y="5013176"/>
            <a:ext cx="648072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801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D0B35-AE0B-4512-BF95-672BED20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</a:t>
            </a:r>
            <a:r>
              <a:rPr lang="it-IT" dirty="0" err="1"/>
              <a:t>repeat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9C8921-8F2B-44C8-BC4F-85F9C9A5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Consente di definire la direzione in cui l’immagine di sfondo viene ripetuta. Proprietà non ereditata.</a:t>
            </a:r>
          </a:p>
          <a:p>
            <a:endParaRPr lang="it-IT" sz="800" dirty="0"/>
          </a:p>
          <a:p>
            <a:r>
              <a:rPr lang="it-IT" b="1" u="sng" dirty="0"/>
              <a:t>Sintassi</a:t>
            </a:r>
          </a:p>
          <a:p>
            <a:pPr algn="ctr"/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</a:t>
            </a: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/>
              <a:t>: valore;}</a:t>
            </a:r>
          </a:p>
          <a:p>
            <a:r>
              <a:rPr lang="it-IT" b="1" u="sng" dirty="0"/>
              <a:t>Valori</a:t>
            </a:r>
          </a:p>
          <a:p>
            <a:endParaRPr lang="it-IT" sz="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dirty="0"/>
              <a:t>. L’immagine viene ripetuta in orizzontale e verticale. È il comportamento standard.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>
                <a:solidFill>
                  <a:srgbClr val="C00000"/>
                </a:solidFill>
              </a:rPr>
              <a:t>-x</a:t>
            </a:r>
            <a:r>
              <a:rPr lang="it-IT" dirty="0"/>
              <a:t>. L’immagine viene ripetuta solo in orizzontale.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b="1" dirty="0">
                <a:solidFill>
                  <a:srgbClr val="C00000"/>
                </a:solidFill>
              </a:rPr>
              <a:t>-y.</a:t>
            </a:r>
            <a:r>
              <a:rPr lang="it-IT" dirty="0"/>
              <a:t> L’immagine viene ripetuta solo in verticale.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00000"/>
                </a:solidFill>
              </a:rPr>
              <a:t>no-</a:t>
            </a:r>
            <a:r>
              <a:rPr lang="it-IT" b="1" dirty="0" err="1">
                <a:solidFill>
                  <a:srgbClr val="C00000"/>
                </a:solidFill>
              </a:rPr>
              <a:t>repeat</a:t>
            </a:r>
            <a:r>
              <a:rPr lang="it-IT" dirty="0"/>
              <a:t>. L’immagine non viene ripetuta.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C86255-5B89-C9F8-5C6B-66708F2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641632"/>
            <a:ext cx="3851306" cy="19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7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AA153-04CE-4D08-82C5-43229B48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background-attachment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BD8680-E60A-4FA7-BB2B-E9EA903E5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Si imposta il comportamento </a:t>
            </a:r>
            <a:r>
              <a:rPr lang="it-IT" b="1" dirty="0"/>
              <a:t>dell’immagine di sfondo rispetto all’elemento cui è applicata e all’intera finestra del browser. </a:t>
            </a:r>
          </a:p>
          <a:p>
            <a:r>
              <a:rPr lang="it-IT" b="1" dirty="0"/>
              <a:t>Si decide, in pratica, se essa deve scorrere insieme al contenuto o se deve invece rimanere fissa</a:t>
            </a:r>
            <a:r>
              <a:rPr lang="it-IT" dirty="0"/>
              <a:t>. Proprietà non ereditata.</a:t>
            </a:r>
          </a:p>
          <a:p>
            <a:endParaRPr lang="it-IT" dirty="0"/>
          </a:p>
          <a:p>
            <a:r>
              <a:rPr lang="it-IT" b="1" u="sng" dirty="0"/>
              <a:t>Sintassi</a:t>
            </a:r>
          </a:p>
          <a:p>
            <a:pPr marL="0" indent="0" algn="ctr">
              <a:buNone/>
            </a:pPr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background-attachment</a:t>
            </a:r>
            <a:r>
              <a:rPr lang="it-IT" b="1" dirty="0"/>
              <a:t>: valore;}</a:t>
            </a:r>
          </a:p>
          <a:p>
            <a:endParaRPr lang="it-IT" dirty="0"/>
          </a:p>
          <a:p>
            <a:r>
              <a:rPr lang="it-IT" b="1" u="sng" dirty="0"/>
              <a:t>Valori:</a:t>
            </a:r>
          </a:p>
          <a:p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>
                <a:solidFill>
                  <a:srgbClr val="C00000"/>
                </a:solidFill>
              </a:rPr>
              <a:t>scroll</a:t>
            </a:r>
            <a:r>
              <a:rPr lang="it-IT" dirty="0"/>
              <a:t>. L’immagine scorre con il resto del documento quando si fa lo scrolling della pagina.</a:t>
            </a:r>
            <a:br>
              <a:rPr lang="it-IT" dirty="0"/>
            </a:br>
            <a:r>
              <a:rPr lang="it-IT" dirty="0"/>
              <a:t>Scorre con il </a:t>
            </a:r>
            <a:r>
              <a:rPr lang="it-IT" dirty="0" err="1"/>
              <a:t>viewport</a:t>
            </a:r>
            <a:r>
              <a:rPr lang="it-IT" dirty="0"/>
              <a:t> ma non con il container.   (esempio)</a:t>
            </a:r>
          </a:p>
          <a:p>
            <a:pPr marL="201168" lvl="1" indent="0">
              <a:buNone/>
            </a:pP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fixed</a:t>
            </a:r>
            <a:r>
              <a:rPr lang="it-IT" dirty="0"/>
              <a:t>. L’immagine rimane fissa mentre il documento scorre. Immagine fissata al </a:t>
            </a:r>
            <a:r>
              <a:rPr lang="it-IT" dirty="0" err="1"/>
              <a:t>viewport</a:t>
            </a:r>
            <a:r>
              <a:rPr lang="it-IT" dirty="0"/>
              <a:t> (esempio)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b="1" dirty="0" err="1">
                <a:solidFill>
                  <a:srgbClr val="C00000"/>
                </a:solidFill>
              </a:rPr>
              <a:t>local</a:t>
            </a:r>
            <a:r>
              <a:rPr lang="it-IT" dirty="0"/>
              <a:t>. L’immagine scorre sia con il container che con il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body { background-image: </a:t>
            </a:r>
            <a:r>
              <a:rPr lang="it-IT" dirty="0" err="1"/>
              <a:t>url</a:t>
            </a:r>
            <a:r>
              <a:rPr lang="it-IT" dirty="0"/>
              <a:t>(back_400.gif);</a:t>
            </a:r>
          </a:p>
          <a:p>
            <a:r>
              <a:rPr lang="it-IT" dirty="0"/>
              <a:t>background-</a:t>
            </a:r>
            <a:r>
              <a:rPr lang="it-IT" dirty="0" err="1"/>
              <a:t>repeat</a:t>
            </a:r>
            <a:r>
              <a:rPr lang="it-IT" dirty="0"/>
              <a:t>: </a:t>
            </a:r>
            <a:r>
              <a:rPr lang="it-IT" dirty="0" err="1"/>
              <a:t>repeat</a:t>
            </a:r>
            <a:r>
              <a:rPr lang="it-IT" dirty="0"/>
              <a:t>-x;</a:t>
            </a:r>
          </a:p>
          <a:p>
            <a:r>
              <a:rPr lang="it-IT" dirty="0"/>
              <a:t>background-attachment: </a:t>
            </a:r>
            <a:r>
              <a:rPr lang="it-IT" dirty="0" err="1"/>
              <a:t>fixed</a:t>
            </a:r>
            <a:r>
              <a:rPr lang="it-IT" dirty="0"/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4361051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AA153-04CE-4D08-82C5-43229B48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background-attachment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6370CE-C12D-C604-B8B5-00CE325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545317"/>
            <a:ext cx="2736304" cy="276757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96B217-1AD8-751D-2AAF-340E35C0B1C7}"/>
              </a:ext>
            </a:extLst>
          </p:cNvPr>
          <p:cNvSpPr txBox="1"/>
          <p:nvPr/>
        </p:nvSpPr>
        <p:spPr>
          <a:xfrm>
            <a:off x="3563888" y="1700808"/>
            <a:ext cx="4680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LOCAL</a:t>
            </a:r>
          </a:p>
          <a:p>
            <a:r>
              <a:rPr lang="it-IT" dirty="0"/>
              <a:t>L’immagine scorre con il contenuto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E59A16-1E1E-F5CF-19E3-20B1CE415BFC}"/>
              </a:ext>
            </a:extLst>
          </p:cNvPr>
          <p:cNvSpPr txBox="1"/>
          <p:nvPr/>
        </p:nvSpPr>
        <p:spPr>
          <a:xfrm>
            <a:off x="1115616" y="4989517"/>
            <a:ext cx="3888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Scroll</a:t>
            </a:r>
          </a:p>
          <a:p>
            <a:r>
              <a:rPr lang="it-IT" dirty="0"/>
              <a:t>L’immagine non scorre con il contenuto del contenitore ma con il </a:t>
            </a:r>
            <a:r>
              <a:rPr lang="it-IT" dirty="0" err="1"/>
              <a:t>viewport</a:t>
            </a:r>
            <a:r>
              <a:rPr lang="it-IT" dirty="0"/>
              <a:t>.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A0BF40F-1E6F-BF41-AE1D-A11B055C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903960"/>
            <a:ext cx="3804255" cy="3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4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DA3DB2-E69D-4F66-96AD-9156E028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background-position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B61F2-7CDD-417A-B0D3-0C582F9CF5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4474840" cy="4590288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Definisce il punto in cui verrà piazzata un’immagine di sfondo non ripetuta o da dove inizierà la ripetizione di una ripetuta. Si applica </a:t>
            </a:r>
            <a:r>
              <a:rPr lang="it-IT" b="1" dirty="0"/>
              <a:t>solo agli elementi blocco o rimpiazzati</a:t>
            </a:r>
          </a:p>
          <a:p>
            <a:endParaRPr lang="it-IT" dirty="0"/>
          </a:p>
          <a:p>
            <a:r>
              <a:rPr lang="it-IT" b="1" dirty="0"/>
              <a:t>selettore {</a:t>
            </a:r>
            <a:r>
              <a:rPr lang="it-IT" b="1" dirty="0">
                <a:solidFill>
                  <a:srgbClr val="C00000"/>
                </a:solidFill>
              </a:rPr>
              <a:t>background-position</a:t>
            </a:r>
            <a:r>
              <a:rPr lang="it-IT" b="1" dirty="0"/>
              <a:t>: </a:t>
            </a:r>
            <a:r>
              <a:rPr lang="it-IT" b="1" dirty="0" err="1"/>
              <a:t>valoreOriz</a:t>
            </a:r>
            <a:r>
              <a:rPr lang="it-IT" b="1" dirty="0"/>
              <a:t> | </a:t>
            </a:r>
            <a:r>
              <a:rPr lang="it-IT" b="1" dirty="0" err="1"/>
              <a:t>valoreVert</a:t>
            </a:r>
            <a:r>
              <a:rPr lang="it-IT" b="1" dirty="0"/>
              <a:t>;}</a:t>
            </a:r>
          </a:p>
          <a:p>
            <a:endParaRPr lang="it-IT" dirty="0"/>
          </a:p>
          <a:p>
            <a:r>
              <a:rPr lang="it-IT" dirty="0"/>
              <a:t>I valori specificano le </a:t>
            </a:r>
            <a:r>
              <a:rPr lang="it-IT" b="1" dirty="0"/>
              <a:t>coordinate</a:t>
            </a:r>
            <a:r>
              <a:rPr lang="it-IT" dirty="0"/>
              <a:t> di un punto sull’asse verticale e su quello orizzontale e possono essere espressi con diverse unità di misura e modalità:</a:t>
            </a:r>
          </a:p>
          <a:p>
            <a:endParaRPr lang="it-IT" dirty="0"/>
          </a:p>
          <a:p>
            <a:r>
              <a:rPr lang="it-IT" i="1" dirty="0"/>
              <a:t>x% y% </a:t>
            </a:r>
          </a:p>
          <a:p>
            <a:r>
              <a:rPr lang="it-IT" i="1" dirty="0" err="1"/>
              <a:t>xpos</a:t>
            </a:r>
            <a:r>
              <a:rPr lang="it-IT" i="1" dirty="0"/>
              <a:t> </a:t>
            </a:r>
            <a:r>
              <a:rPr lang="it-IT" i="1" dirty="0" err="1"/>
              <a:t>ypos</a:t>
            </a:r>
            <a:endParaRPr lang="it-IT" dirty="0"/>
          </a:p>
          <a:p>
            <a:r>
              <a:rPr lang="en-US" dirty="0"/>
              <a:t>left top</a:t>
            </a:r>
            <a:br>
              <a:rPr lang="en-US" dirty="0"/>
            </a:br>
            <a:r>
              <a:rPr lang="en-US" dirty="0"/>
              <a:t>left center</a:t>
            </a:r>
            <a:br>
              <a:rPr lang="en-US" dirty="0"/>
            </a:br>
            <a:r>
              <a:rPr lang="en-US" dirty="0"/>
              <a:t>left bottom</a:t>
            </a:r>
            <a:br>
              <a:rPr lang="en-US" dirty="0"/>
            </a:br>
            <a:r>
              <a:rPr lang="en-US" dirty="0"/>
              <a:t>right top</a:t>
            </a:r>
            <a:br>
              <a:rPr lang="en-US" dirty="0"/>
            </a:br>
            <a:r>
              <a:rPr lang="en-US" dirty="0"/>
              <a:t>right center</a:t>
            </a:r>
            <a:br>
              <a:rPr lang="en-US" dirty="0"/>
            </a:br>
            <a:r>
              <a:rPr lang="en-US" dirty="0"/>
              <a:t>right bottom</a:t>
            </a:r>
            <a:br>
              <a:rPr lang="en-US" dirty="0"/>
            </a:br>
            <a:r>
              <a:rPr lang="en-US" dirty="0"/>
              <a:t>center top</a:t>
            </a:r>
            <a:br>
              <a:rPr lang="en-US" dirty="0"/>
            </a:br>
            <a:r>
              <a:rPr lang="en-US" dirty="0"/>
              <a:t>center </a:t>
            </a:r>
            <a:r>
              <a:rPr lang="en-US" dirty="0" err="1"/>
              <a:t>center</a:t>
            </a:r>
            <a:br>
              <a:rPr lang="en-US" dirty="0"/>
            </a:br>
            <a:r>
              <a:rPr lang="en-US" dirty="0" err="1"/>
              <a:t>center</a:t>
            </a:r>
            <a:r>
              <a:rPr lang="en-US" dirty="0"/>
              <a:t> bottom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3E2BC862-39D8-4821-AC3A-649521F41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080" y="3573016"/>
            <a:ext cx="2143125" cy="214312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91198F6-51C8-4170-82CF-2A1DBEAF1667}"/>
              </a:ext>
            </a:extLst>
          </p:cNvPr>
          <p:cNvSpPr/>
          <p:nvPr/>
        </p:nvSpPr>
        <p:spPr>
          <a:xfrm>
            <a:off x="5176837" y="1523012"/>
            <a:ext cx="274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body {</a:t>
            </a:r>
          </a:p>
          <a:p>
            <a:r>
              <a:rPr lang="it-IT" dirty="0"/>
              <a:t>  background-image: </a:t>
            </a:r>
            <a:r>
              <a:rPr lang="it-IT" dirty="0" err="1"/>
              <a:t>url</a:t>
            </a:r>
            <a:r>
              <a:rPr lang="it-IT" dirty="0"/>
              <a:t>(back_400.gif);</a:t>
            </a:r>
          </a:p>
          <a:p>
            <a:r>
              <a:rPr lang="it-IT" dirty="0"/>
              <a:t>  background-</a:t>
            </a:r>
            <a:r>
              <a:rPr lang="it-IT" dirty="0" err="1"/>
              <a:t>repeat</a:t>
            </a:r>
            <a:r>
              <a:rPr lang="it-IT" dirty="0"/>
              <a:t>: no-</a:t>
            </a:r>
            <a:r>
              <a:rPr lang="it-IT" dirty="0" err="1"/>
              <a:t>repeat</a:t>
            </a:r>
            <a:r>
              <a:rPr lang="it-IT" dirty="0"/>
              <a:t>;</a:t>
            </a:r>
          </a:p>
          <a:p>
            <a:r>
              <a:rPr lang="it-IT" dirty="0"/>
              <a:t>  background-position: 50px </a:t>
            </a:r>
            <a:r>
              <a:rPr lang="it-IT" dirty="0" err="1"/>
              <a:t>50px</a:t>
            </a:r>
            <a:r>
              <a:rPr lang="it-IT" dirty="0"/>
              <a:t>;</a:t>
            </a:r>
          </a:p>
          <a:p>
            <a:r>
              <a:rPr lang="it-IT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5675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Retrospettivo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6CBA7B9-647B-424A-B4DB-00377F9718D4}" vid="{D25215F3-C2FA-406A-8F88-2606268F099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11239</TotalTime>
  <Words>16778</Words>
  <Application>Microsoft Office PowerPoint</Application>
  <PresentationFormat>Presentazione su schermo (4:3)</PresentationFormat>
  <Paragraphs>2333</Paragraphs>
  <Slides>177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177</vt:i4>
      </vt:variant>
    </vt:vector>
  </HeadingPairs>
  <TitlesOfParts>
    <vt:vector size="191" baseType="lpstr">
      <vt:lpstr>Arial</vt:lpstr>
      <vt:lpstr>Calibri</vt:lpstr>
      <vt:lpstr>Calibri Light</vt:lpstr>
      <vt:lpstr>Consolas</vt:lpstr>
      <vt:lpstr>Consolas</vt:lpstr>
      <vt:lpstr>Fira Sans</vt:lpstr>
      <vt:lpstr>Google Sans Mono</vt:lpstr>
      <vt:lpstr>inherit</vt:lpstr>
      <vt:lpstr>Inter</vt:lpstr>
      <vt:lpstr>medium-content-serif-font</vt:lpstr>
      <vt:lpstr>Menlo</vt:lpstr>
      <vt:lpstr>var(--font-code)</vt:lpstr>
      <vt:lpstr>Wingdings</vt:lpstr>
      <vt:lpstr>Tema1</vt:lpstr>
      <vt:lpstr>CSS 3</vt:lpstr>
      <vt:lpstr>Cosa è il CSS</vt:lpstr>
      <vt:lpstr>albero del DOM</vt:lpstr>
      <vt:lpstr>albero del DOM</vt:lpstr>
      <vt:lpstr>Elementi Padri e figli</vt:lpstr>
      <vt:lpstr>Com’è fatto un CSS</vt:lpstr>
      <vt:lpstr>Proprietà singole e a sintassi abbreviata</vt:lpstr>
      <vt:lpstr>Commenti</vt:lpstr>
      <vt:lpstr>Valori e unità di misura nei CSS</vt:lpstr>
      <vt:lpstr>unità di misura</vt:lpstr>
      <vt:lpstr>Unità em vs rem </vt:lpstr>
      <vt:lpstr>CSS esterni e interni</vt:lpstr>
      <vt:lpstr>@import </vt:lpstr>
      <vt:lpstr>@import</vt:lpstr>
      <vt:lpstr>Le @-rules – media queries</vt:lpstr>
      <vt:lpstr>Come dichiarare una media query</vt:lpstr>
      <vt:lpstr>CSS Interni</vt:lpstr>
      <vt:lpstr>CSS in linea</vt:lpstr>
      <vt:lpstr>Ereditarietà</vt:lpstr>
      <vt:lpstr>Peso</vt:lpstr>
      <vt:lpstr>Stili in cascata</vt:lpstr>
      <vt:lpstr>Specificità</vt:lpstr>
      <vt:lpstr>Importanza !important</vt:lpstr>
      <vt:lpstr>Selettori di Base: Selettore universale </vt:lpstr>
      <vt:lpstr>Selettori di Base: Selettori di tipo</vt:lpstr>
      <vt:lpstr>Selettori di Base: Selettori di classe</vt:lpstr>
      <vt:lpstr>Selettori di Base: Selettori di ID</vt:lpstr>
      <vt:lpstr>Selettori combinatori o di relazione</vt:lpstr>
      <vt:lpstr>Selettori discendenti</vt:lpstr>
      <vt:lpstr>Selettore di figli</vt:lpstr>
      <vt:lpstr>Selettore di fratelli adiacenti</vt:lpstr>
      <vt:lpstr>Selettore generale di fratelli</vt:lpstr>
      <vt:lpstr>esempio completo</vt:lpstr>
      <vt:lpstr>esempio completo 2</vt:lpstr>
      <vt:lpstr>Selettori di Attributo</vt:lpstr>
      <vt:lpstr>Pseudo-classi :first-child</vt:lpstr>
      <vt:lpstr>Pseudo-classi :link</vt:lpstr>
      <vt:lpstr>Pseudo-classi :visited</vt:lpstr>
      <vt:lpstr>Pseudo-classi :hover</vt:lpstr>
      <vt:lpstr>Pseudo-classi :active</vt:lpstr>
      <vt:lpstr>Pseudo-classi :lang</vt:lpstr>
      <vt:lpstr>pseudo-classi strutturali</vt:lpstr>
      <vt:lpstr>:root</vt:lpstr>
      <vt:lpstr>E:nth-child()</vt:lpstr>
      <vt:lpstr>E:nth-child() even=pari – odd=dispari</vt:lpstr>
      <vt:lpstr>E:nth-last-child()</vt:lpstr>
      <vt:lpstr>E:last-child</vt:lpstr>
      <vt:lpstr>E:empty</vt:lpstr>
      <vt:lpstr>E:not</vt:lpstr>
      <vt:lpstr>E:enabled</vt:lpstr>
      <vt:lpstr>E:disabled</vt:lpstr>
      <vt:lpstr>E:checked</vt:lpstr>
      <vt:lpstr>Pseudo-elementi</vt:lpstr>
      <vt:lpstr>::first-letter</vt:lpstr>
      <vt:lpstr>::first-line</vt:lpstr>
      <vt:lpstr>::before, ::after e il contenuto generato</vt:lpstr>
      <vt:lpstr>Box Model</vt:lpstr>
      <vt:lpstr>Box Model</vt:lpstr>
      <vt:lpstr>auto</vt:lpstr>
      <vt:lpstr>Margini verticali e orizzontali tra gli elementi</vt:lpstr>
      <vt:lpstr>La proprietà height</vt:lpstr>
      <vt:lpstr>La proprietà min-height</vt:lpstr>
      <vt:lpstr>La proprietà max-height</vt:lpstr>
      <vt:lpstr>La proprietà overflow</vt:lpstr>
      <vt:lpstr>Overflow</vt:lpstr>
      <vt:lpstr>width</vt:lpstr>
      <vt:lpstr>La proprietà min-width</vt:lpstr>
      <vt:lpstr>La proprietà max-width</vt:lpstr>
      <vt:lpstr>margin-top, left, right, bottom</vt:lpstr>
      <vt:lpstr>Margin – sintassi abbreviata</vt:lpstr>
      <vt:lpstr>margin</vt:lpstr>
      <vt:lpstr>padding-top, left, right, bottom</vt:lpstr>
      <vt:lpstr>Padding – sintassi abbreviata </vt:lpstr>
      <vt:lpstr>padding</vt:lpstr>
      <vt:lpstr>Definire lo stile di un singolo bordo</vt:lpstr>
      <vt:lpstr>Border: lato e valori</vt:lpstr>
      <vt:lpstr>Border</vt:lpstr>
      <vt:lpstr>border-color, border-width</vt:lpstr>
      <vt:lpstr>border-style</vt:lpstr>
      <vt:lpstr>Esempio border</vt:lpstr>
      <vt:lpstr>Stili per tutti e 4 i bordi</vt:lpstr>
      <vt:lpstr>Usare la proprietà border</vt:lpstr>
      <vt:lpstr>La proprietà outline</vt:lpstr>
      <vt:lpstr>Border-radius</vt:lpstr>
      <vt:lpstr>Colori</vt:lpstr>
      <vt:lpstr>Notazione esadecimale: #RRGGBB</vt:lpstr>
      <vt:lpstr>RGB (Red, Green, Blue)</vt:lpstr>
      <vt:lpstr>Colore RGBa</vt:lpstr>
      <vt:lpstr>Colori HSL (Hue, Saturation, Lightness)</vt:lpstr>
      <vt:lpstr>Colori HSLa (Hue, Saturation, Lightness, alpha)</vt:lpstr>
      <vt:lpstr>La proprietà color</vt:lpstr>
      <vt:lpstr>Accent-color</vt:lpstr>
      <vt:lpstr>Gestione dello sfondo</vt:lpstr>
      <vt:lpstr>background-color</vt:lpstr>
      <vt:lpstr>background-image</vt:lpstr>
      <vt:lpstr>background-repeat</vt:lpstr>
      <vt:lpstr>background-attachment</vt:lpstr>
      <vt:lpstr>background-attachment</vt:lpstr>
      <vt:lpstr>background-position</vt:lpstr>
      <vt:lpstr>background-size</vt:lpstr>
      <vt:lpstr>background-clip</vt:lpstr>
      <vt:lpstr>background</vt:lpstr>
      <vt:lpstr>Sprite e CSS</vt:lpstr>
      <vt:lpstr>Sprite e CSS</vt:lpstr>
      <vt:lpstr>Sprite: il codice HTML</vt:lpstr>
      <vt:lpstr>La proprietà display</vt:lpstr>
      <vt:lpstr>Float</vt:lpstr>
      <vt:lpstr>clear</vt:lpstr>
      <vt:lpstr>position</vt:lpstr>
      <vt:lpstr>position: static</vt:lpstr>
      <vt:lpstr>position: relative</vt:lpstr>
      <vt:lpstr>position: absolute</vt:lpstr>
      <vt:lpstr>position: fixed</vt:lpstr>
      <vt:lpstr>position: sticky</vt:lpstr>
      <vt:lpstr>Impostare la posizione: top</vt:lpstr>
      <vt:lpstr>left</vt:lpstr>
      <vt:lpstr>bottom</vt:lpstr>
      <vt:lpstr>right</vt:lpstr>
      <vt:lpstr>visibility</vt:lpstr>
      <vt:lpstr>La proprietà z-index</vt:lpstr>
      <vt:lpstr>Gestione del testo</vt:lpstr>
      <vt:lpstr>Font-family</vt:lpstr>
      <vt:lpstr>usare google font</vt:lpstr>
      <vt:lpstr>inserire un font dal ttf</vt:lpstr>
      <vt:lpstr>font-size</vt:lpstr>
      <vt:lpstr>font-size</vt:lpstr>
      <vt:lpstr>font-weight</vt:lpstr>
      <vt:lpstr>font-style</vt:lpstr>
      <vt:lpstr>line-height</vt:lpstr>
      <vt:lpstr>font</vt:lpstr>
      <vt:lpstr>text-decoration</vt:lpstr>
      <vt:lpstr>font-variant</vt:lpstr>
      <vt:lpstr>text-indent</vt:lpstr>
      <vt:lpstr>text-transform</vt:lpstr>
      <vt:lpstr>letter-spacing</vt:lpstr>
      <vt:lpstr>word-spacing</vt:lpstr>
      <vt:lpstr>@font-face</vt:lpstr>
      <vt:lpstr>Text-shadow</vt:lpstr>
      <vt:lpstr>list-style-image</vt:lpstr>
      <vt:lpstr>list-style-position</vt:lpstr>
      <vt:lpstr>Tabelle con i CSS: table-layout</vt:lpstr>
      <vt:lpstr>border-collapse</vt:lpstr>
      <vt:lpstr>empty-cells</vt:lpstr>
      <vt:lpstr>Modificare l’aspetto del cursore con i CSS</vt:lpstr>
      <vt:lpstr>Opacity</vt:lpstr>
      <vt:lpstr>Box-shadow</vt:lpstr>
      <vt:lpstr>-webkit- e -moz-</vt:lpstr>
      <vt:lpstr>Background-origin</vt:lpstr>
      <vt:lpstr>Box sizing</vt:lpstr>
      <vt:lpstr>Layout multicolonna 1</vt:lpstr>
      <vt:lpstr>column</vt:lpstr>
      <vt:lpstr>column-width e column-gap</vt:lpstr>
      <vt:lpstr>column-count</vt:lpstr>
      <vt:lpstr>column-rule</vt:lpstr>
      <vt:lpstr>column-span</vt:lpstr>
      <vt:lpstr>Flexible box layout (flexbox)</vt:lpstr>
      <vt:lpstr>Flexbox – orientamento verticale</vt:lpstr>
      <vt:lpstr>Flexbox – orientamento orizzontale</vt:lpstr>
      <vt:lpstr>Flexbox justify-content</vt:lpstr>
      <vt:lpstr>Flexbox justify-content</vt:lpstr>
      <vt:lpstr>row-reverse, column-reverse</vt:lpstr>
      <vt:lpstr>align-items: allineamento verticale</vt:lpstr>
      <vt:lpstr>flex-wrap</vt:lpstr>
      <vt:lpstr>Flex-grow</vt:lpstr>
      <vt:lpstr>Datagrid – 3 colonne</vt:lpstr>
      <vt:lpstr>Datagrid – 2 colonne e span</vt:lpstr>
      <vt:lpstr>Datagrid – 2 colonne, 2 row  e span</vt:lpstr>
      <vt:lpstr>Grid: esempio su responsive codice &lt;=576px</vt:lpstr>
      <vt:lpstr>Grid: esempio su responsive codice &gt;576px</vt:lpstr>
      <vt:lpstr>CSS Media queries</vt:lpstr>
      <vt:lpstr>CSS Media queries</vt:lpstr>
      <vt:lpstr>Animazioni in CSS</vt:lpstr>
      <vt:lpstr>proprietà delle animazioni</vt:lpstr>
      <vt:lpstr>animazione movimento</vt:lpstr>
      <vt:lpstr>css3 transition</vt:lpstr>
      <vt:lpstr>proprietà delle transition</vt:lpstr>
      <vt:lpstr>Riferimenti bibliografici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Mauro</dc:creator>
  <cp:lastModifiedBy>Mauro Casadei</cp:lastModifiedBy>
  <cp:revision>476</cp:revision>
  <dcterms:created xsi:type="dcterms:W3CDTF">2015-12-28T12:54:34Z</dcterms:created>
  <dcterms:modified xsi:type="dcterms:W3CDTF">2022-11-21T16:58:58Z</dcterms:modified>
</cp:coreProperties>
</file>